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1363" r:id="rId2"/>
    <p:sldId id="2000" r:id="rId3"/>
    <p:sldId id="1999" r:id="rId4"/>
    <p:sldId id="2001" r:id="rId5"/>
    <p:sldId id="1130" r:id="rId6"/>
    <p:sldId id="1120" r:id="rId7"/>
    <p:sldId id="1117" r:id="rId8"/>
    <p:sldId id="1125" r:id="rId9"/>
    <p:sldId id="1127" r:id="rId10"/>
    <p:sldId id="1126" r:id="rId11"/>
    <p:sldId id="1119" r:id="rId12"/>
    <p:sldId id="1123" r:id="rId13"/>
    <p:sldId id="1116" r:id="rId14"/>
    <p:sldId id="1121" r:id="rId15"/>
    <p:sldId id="1122" r:id="rId16"/>
    <p:sldId id="1124" r:id="rId17"/>
    <p:sldId id="1118" r:id="rId18"/>
    <p:sldId id="1315" r:id="rId19"/>
    <p:sldId id="1316" r:id="rId20"/>
    <p:sldId id="1364" r:id="rId21"/>
    <p:sldId id="1365" r:id="rId22"/>
    <p:sldId id="1367" r:id="rId23"/>
    <p:sldId id="1368" r:id="rId24"/>
    <p:sldId id="1366" r:id="rId25"/>
    <p:sldId id="1386" r:id="rId26"/>
    <p:sldId id="1385" r:id="rId27"/>
    <p:sldId id="1387" r:id="rId28"/>
    <p:sldId id="1369" r:id="rId29"/>
    <p:sldId id="1370" r:id="rId30"/>
    <p:sldId id="1371" r:id="rId31"/>
    <p:sldId id="1372" r:id="rId32"/>
    <p:sldId id="1375" r:id="rId33"/>
    <p:sldId id="1376" r:id="rId34"/>
    <p:sldId id="1377" r:id="rId35"/>
    <p:sldId id="1378" r:id="rId36"/>
    <p:sldId id="1379" r:id="rId37"/>
    <p:sldId id="1380" r:id="rId38"/>
    <p:sldId id="1381" r:id="rId39"/>
    <p:sldId id="1382" r:id="rId40"/>
    <p:sldId id="1383" r:id="rId41"/>
    <p:sldId id="1373" r:id="rId42"/>
    <p:sldId id="1374" r:id="rId43"/>
    <p:sldId id="1384" r:id="rId44"/>
    <p:sldId id="1388" r:id="rId45"/>
    <p:sldId id="1389" r:id="rId46"/>
    <p:sldId id="1390" r:id="rId47"/>
    <p:sldId id="1391" r:id="rId48"/>
    <p:sldId id="1392" r:id="rId49"/>
    <p:sldId id="1393" r:id="rId50"/>
    <p:sldId id="1394" r:id="rId51"/>
    <p:sldId id="1998"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69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602"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5B14F-EA4B-4298-8E72-78AEB3CD8AB5}" type="datetimeFigureOut">
              <a:rPr lang="fr-FR" smtClean="0"/>
              <a:t>31/08/2020</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FD1E2-D1C3-4B70-83A0-639A14096643}" type="slidenum">
              <a:rPr lang="fr-FR" smtClean="0"/>
              <a:t>‹N°›</a:t>
            </a:fld>
            <a:endParaRPr lang="fr-FR"/>
          </a:p>
        </p:txBody>
      </p:sp>
    </p:spTree>
    <p:extLst>
      <p:ext uri="{BB962C8B-B14F-4D97-AF65-F5344CB8AC3E}">
        <p14:creationId xmlns:p14="http://schemas.microsoft.com/office/powerpoint/2010/main" val="282913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dirty="0">
              <a:solidFill>
                <a:schemeClr val="accent5">
                  <a:lumMod val="10000"/>
                </a:schemeClr>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4754D-BA52-4E32-8803-1894316C53A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6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B548-26AA-465C-9C79-442C3A94B526}"/>
              </a:ext>
            </a:extLst>
          </p:cNvPr>
          <p:cNvSpPr>
            <a:spLocks noGrp="1"/>
          </p:cNvSpPr>
          <p:nvPr>
            <p:ph type="title"/>
          </p:nvPr>
        </p:nvSpPr>
        <p:spPr>
          <a:xfrm>
            <a:off x="379169" y="332657"/>
            <a:ext cx="8202651" cy="615603"/>
          </a:xfrm>
          <a:prstGeom prst="rect">
            <a:avLst/>
          </a:prstGeom>
        </p:spPr>
        <p:txBody>
          <a:bodyPr lIns="72000"/>
          <a:lstStyle>
            <a:lvl1pPr>
              <a:defRPr sz="2954">
                <a:solidFill>
                  <a:srgbClr val="000000"/>
                </a:solidFill>
                <a:latin typeface="Calibri" panose="020F0502020204030204" pitchFamily="34" charset="0"/>
                <a:cs typeface="Calibri" panose="020F0502020204030204" pitchFamily="34" charset="0"/>
              </a:defRPr>
            </a:lvl1pPr>
          </a:lstStyle>
          <a:p>
            <a:r>
              <a:rPr lang="en-US" dirty="0"/>
              <a:t>Click to edit Master title style</a:t>
            </a:r>
            <a:endParaRPr lang="fr-FR" dirty="0"/>
          </a:p>
        </p:txBody>
      </p:sp>
      <p:sp>
        <p:nvSpPr>
          <p:cNvPr id="5" name="Content Placeholder 4">
            <a:extLst>
              <a:ext uri="{FF2B5EF4-FFF2-40B4-BE49-F238E27FC236}">
                <a16:creationId xmlns:a16="http://schemas.microsoft.com/office/drawing/2014/main" id="{10B3B7D0-4835-40E9-BA3D-C0CDE6544908}"/>
              </a:ext>
            </a:extLst>
          </p:cNvPr>
          <p:cNvSpPr>
            <a:spLocks noGrp="1"/>
          </p:cNvSpPr>
          <p:nvPr>
            <p:ph sz="quarter" idx="11"/>
          </p:nvPr>
        </p:nvSpPr>
        <p:spPr>
          <a:xfrm>
            <a:off x="379169" y="1196753"/>
            <a:ext cx="8385663" cy="5040536"/>
          </a:xfrm>
          <a:prstGeom prst="rect">
            <a:avLst/>
          </a:prstGeom>
        </p:spPr>
        <p:txBody>
          <a:bodyPr lIns="72000"/>
          <a:lstStyle>
            <a:lvl1pPr marL="0" indent="0">
              <a:spcBef>
                <a:spcPts val="0"/>
              </a:spcBef>
              <a:spcAft>
                <a:spcPts val="0"/>
              </a:spcAft>
              <a:buNone/>
              <a:defRPr sz="1477" b="0">
                <a:solidFill>
                  <a:srgbClr val="000000"/>
                </a:solidFill>
                <a:latin typeface="Calibri Light" panose="020F0302020204030204" pitchFamily="34" charset="0"/>
                <a:cs typeface="Calibri Light" panose="020F0302020204030204" pitchFamily="34" charset="0"/>
              </a:defRPr>
            </a:lvl1pPr>
            <a:lvl2pPr marL="413249" indent="-215417">
              <a:spcBef>
                <a:spcPts val="0"/>
              </a:spcBef>
              <a:spcAft>
                <a:spcPts val="0"/>
              </a:spcAft>
              <a:buClrTx/>
              <a:buSzPct val="75000"/>
              <a:buFont typeface="Arial" panose="020B0604020202020204" pitchFamily="34" charset="0"/>
              <a:buChar char="►"/>
              <a:defRPr sz="1477" b="0">
                <a:solidFill>
                  <a:srgbClr val="000000"/>
                </a:solidFill>
                <a:latin typeface="Calibri Light" panose="020F0302020204030204" pitchFamily="34" charset="0"/>
                <a:cs typeface="Calibri Light" panose="020F0302020204030204" pitchFamily="34" charset="0"/>
              </a:defRPr>
            </a:lvl2pPr>
            <a:lvl3pPr marL="747365" indent="-246191">
              <a:spcBef>
                <a:spcPts val="0"/>
              </a:spcBef>
              <a:spcAft>
                <a:spcPts val="0"/>
              </a:spcAft>
              <a:buClrTx/>
              <a:buFont typeface="Arial" panose="020B0604020202020204" pitchFamily="34" charset="0"/>
              <a:buChar char="–"/>
              <a:defRPr sz="1292">
                <a:solidFill>
                  <a:srgbClr val="000000"/>
                </a:solidFill>
                <a:latin typeface="Calibri Light" panose="020F0302020204030204" pitchFamily="34" charset="0"/>
                <a:cs typeface="Calibri Light" panose="020F0302020204030204" pitchFamily="34" charset="0"/>
              </a:defRPr>
            </a:lvl3pPr>
            <a:lvl4pPr marL="1072688" indent="-296015">
              <a:spcBef>
                <a:spcPts val="0"/>
              </a:spcBef>
              <a:spcAft>
                <a:spcPts val="0"/>
              </a:spcAft>
              <a:buClrTx/>
              <a:buFont typeface="Wingdings 2" panose="05020102010507070707" pitchFamily="18" charset="2"/>
              <a:buChar char=""/>
              <a:defRPr sz="1292">
                <a:solidFill>
                  <a:srgbClr val="000000"/>
                </a:solidFill>
                <a:latin typeface="Calibri Light" panose="020F0302020204030204" pitchFamily="34" charset="0"/>
                <a:cs typeface="Calibri Light" panose="020F0302020204030204" pitchFamily="34" charset="0"/>
              </a:defRPr>
            </a:lvl4pPr>
            <a:lvl5pPr marL="1494730" indent="-269638">
              <a:spcBef>
                <a:spcPts val="0"/>
              </a:spcBef>
              <a:spcAft>
                <a:spcPts val="0"/>
              </a:spcAft>
              <a:defRPr sz="1292">
                <a:solidFill>
                  <a:srgbClr val="000000"/>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35711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EABDB9-F31C-456F-8BA3-374875995F29}"/>
              </a:ext>
            </a:extLst>
          </p:cNvPr>
          <p:cNvSpPr/>
          <p:nvPr userDrawn="1"/>
        </p:nvSpPr>
        <p:spPr bwMode="auto">
          <a:xfrm>
            <a:off x="3043215" y="6269312"/>
            <a:ext cx="6048672" cy="588689"/>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0" marR="0" indent="0" algn="l" defTabSz="844083" rtl="0" eaLnBrk="0" fontAlgn="base" latinLnBrk="0" hangingPunct="0">
              <a:lnSpc>
                <a:spcPct val="100000"/>
              </a:lnSpc>
              <a:spcBef>
                <a:spcPct val="0"/>
              </a:spcBef>
              <a:spcAft>
                <a:spcPct val="0"/>
              </a:spcAft>
              <a:buClrTx/>
              <a:buSzTx/>
              <a:buFontTx/>
              <a:buNone/>
              <a:tabLst/>
            </a:pPr>
            <a:endParaRPr kumimoji="0" lang="fr-FR" sz="1662" b="0" i="0" u="none" strike="noStrike" cap="none" normalizeH="0" baseline="0" dirty="0">
              <a:ln>
                <a:noFill/>
              </a:ln>
              <a:solidFill>
                <a:schemeClr val="tx1"/>
              </a:solidFill>
              <a:effectLst/>
              <a:latin typeface="Arial" charset="0"/>
              <a:cs typeface="Arial" charset="0"/>
            </a:endParaRPr>
          </a:p>
        </p:txBody>
      </p:sp>
      <p:sp>
        <p:nvSpPr>
          <p:cNvPr id="9" name="Picture Placeholder 8">
            <a:extLst>
              <a:ext uri="{FF2B5EF4-FFF2-40B4-BE49-F238E27FC236}">
                <a16:creationId xmlns:a16="http://schemas.microsoft.com/office/drawing/2014/main" id="{3373C430-D866-4A2F-9778-D6CBDF3BB1A0}"/>
              </a:ext>
            </a:extLst>
          </p:cNvPr>
          <p:cNvSpPr>
            <a:spLocks noGrp="1"/>
          </p:cNvSpPr>
          <p:nvPr>
            <p:ph type="pic" sz="quarter" idx="11"/>
          </p:nvPr>
        </p:nvSpPr>
        <p:spPr>
          <a:xfrm>
            <a:off x="0" y="0"/>
            <a:ext cx="4572000" cy="6858000"/>
          </a:xfrm>
          <a:prstGeom prst="rect">
            <a:avLst/>
          </a:prstGeom>
          <a:solidFill>
            <a:schemeClr val="bg1">
              <a:lumMod val="75000"/>
            </a:schemeClr>
          </a:solidFill>
        </p:spPr>
        <p:txBody>
          <a:bodyPr anchor="ctr"/>
          <a:lstStyle>
            <a:lvl1pPr marL="0" indent="0" algn="ctr">
              <a:buNone/>
              <a:defRPr>
                <a:solidFill>
                  <a:srgbClr val="000000"/>
                </a:solidFill>
              </a:defRPr>
            </a:lvl1pPr>
          </a:lstStyle>
          <a:p>
            <a:endParaRPr lang="fr-FR" dirty="0"/>
          </a:p>
        </p:txBody>
      </p:sp>
      <p:sp>
        <p:nvSpPr>
          <p:cNvPr id="2" name="Title 1">
            <a:extLst>
              <a:ext uri="{FF2B5EF4-FFF2-40B4-BE49-F238E27FC236}">
                <a16:creationId xmlns:a16="http://schemas.microsoft.com/office/drawing/2014/main" id="{9C78B548-26AA-465C-9C79-442C3A94B526}"/>
              </a:ext>
            </a:extLst>
          </p:cNvPr>
          <p:cNvSpPr>
            <a:spLocks noGrp="1"/>
          </p:cNvSpPr>
          <p:nvPr>
            <p:ph type="title" hasCustomPrompt="1"/>
          </p:nvPr>
        </p:nvSpPr>
        <p:spPr>
          <a:xfrm>
            <a:off x="379169" y="332656"/>
            <a:ext cx="3794018" cy="1080120"/>
          </a:xfrm>
          <a:prstGeom prst="rect">
            <a:avLst/>
          </a:prstGeom>
        </p:spPr>
        <p:txBody>
          <a:bodyPr lIns="72000"/>
          <a:lstStyle>
            <a:lvl1pPr>
              <a:defRPr sz="5539">
                <a:solidFill>
                  <a:srgbClr val="000000"/>
                </a:solidFill>
                <a:latin typeface="Calibri" panose="020F0502020204030204" pitchFamily="34" charset="0"/>
                <a:cs typeface="Calibri" panose="020F0502020204030204" pitchFamily="34" charset="0"/>
              </a:defRPr>
            </a:lvl1pPr>
          </a:lstStyle>
          <a:p>
            <a:r>
              <a:rPr lang="en-US" dirty="0"/>
              <a:t>SOMMAIRE</a:t>
            </a:r>
            <a:endParaRPr lang="fr-FR" dirty="0"/>
          </a:p>
        </p:txBody>
      </p:sp>
    </p:spTree>
    <p:extLst>
      <p:ext uri="{BB962C8B-B14F-4D97-AF65-F5344CB8AC3E}">
        <p14:creationId xmlns:p14="http://schemas.microsoft.com/office/powerpoint/2010/main" val="302127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0C8F0-9AF6-46E6-B769-2EF73EEAFA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1" y="0"/>
            <a:ext cx="9144000" cy="6878472"/>
          </a:xfrm>
          <a:prstGeom prst="rect">
            <a:avLst/>
          </a:prstGeom>
        </p:spPr>
      </p:pic>
      <p:sp>
        <p:nvSpPr>
          <p:cNvPr id="7" name="Titre 1">
            <a:extLst>
              <a:ext uri="{FF2B5EF4-FFF2-40B4-BE49-F238E27FC236}">
                <a16:creationId xmlns:a16="http://schemas.microsoft.com/office/drawing/2014/main" id="{CDBB902D-5DDB-40B8-81E1-92A49A5BFF4C}"/>
              </a:ext>
            </a:extLst>
          </p:cNvPr>
          <p:cNvSpPr txBox="1">
            <a:spLocks/>
          </p:cNvSpPr>
          <p:nvPr userDrawn="1"/>
        </p:nvSpPr>
        <p:spPr>
          <a:xfrm>
            <a:off x="2" y="1868830"/>
            <a:ext cx="9144001" cy="3120346"/>
          </a:xfrm>
          <a:prstGeom prst="rect">
            <a:avLst/>
          </a:prstGeom>
          <a:solidFill>
            <a:schemeClr val="bg1">
              <a:alpha val="93000"/>
            </a:schemeClr>
          </a:solidFill>
        </p:spPr>
        <p:txBody>
          <a:bodyPr vert="horz" lIns="36000" tIns="36000" rIns="36000" bIns="36000" rtlCol="0" anchor="ctr" anchorCtr="0">
            <a:noAutofit/>
          </a:bodyPr>
          <a:lstStyle>
            <a:lvl1pPr algn="l" defTabSz="914400" rtl="0" eaLnBrk="1" latinLnBrk="0" hangingPunct="1">
              <a:lnSpc>
                <a:spcPct val="76000"/>
              </a:lnSpc>
              <a:spcBef>
                <a:spcPct val="0"/>
              </a:spcBef>
              <a:buNone/>
              <a:defRPr sz="8000" b="1" kern="1200" cap="none" baseline="0">
                <a:solidFill>
                  <a:schemeClr val="tx1"/>
                </a:solidFill>
                <a:latin typeface="+mj-lt"/>
                <a:ea typeface="+mj-ea"/>
                <a:cs typeface="+mj-cs"/>
              </a:defRPr>
            </a:lvl1pPr>
          </a:lstStyle>
          <a:p>
            <a:pPr algn="ctr"/>
            <a:endParaRPr lang="fr-FR" sz="2800" dirty="0">
              <a:solidFill>
                <a:srgbClr val="000000"/>
              </a:solidFill>
            </a:endParaRPr>
          </a:p>
        </p:txBody>
      </p:sp>
      <p:sp>
        <p:nvSpPr>
          <p:cNvPr id="17" name="Espace réservé du texte 16"/>
          <p:cNvSpPr>
            <a:spLocks noGrp="1"/>
          </p:cNvSpPr>
          <p:nvPr>
            <p:ph type="body" sz="quarter" idx="13"/>
          </p:nvPr>
        </p:nvSpPr>
        <p:spPr>
          <a:xfrm>
            <a:off x="443330" y="2492897"/>
            <a:ext cx="8065269" cy="504825"/>
          </a:xfrm>
          <a:prstGeom prst="rect">
            <a:avLst/>
          </a:prstGeom>
        </p:spPr>
        <p:txBody>
          <a:bodyPr/>
          <a:lstStyle>
            <a:lvl1pPr marL="0" indent="0" algn="ctr">
              <a:buNone/>
              <a:defRPr sz="4062" baseline="0">
                <a:solidFill>
                  <a:srgbClr val="000000"/>
                </a:solidFill>
                <a:latin typeface="Calibri Light" panose="020F0302020204030204" pitchFamily="34" charset="0"/>
                <a:cs typeface="Calibri Light" panose="020F0302020204030204" pitchFamily="34" charset="0"/>
              </a:defRPr>
            </a:lvl1pPr>
            <a:lvl2pPr algn="ctr">
              <a:defRPr/>
            </a:lvl2pPr>
            <a:lvl3pPr algn="ctr">
              <a:defRPr/>
            </a:lvl3pPr>
            <a:lvl4pPr algn="ctr">
              <a:defRPr/>
            </a:lvl4pPr>
            <a:lvl5pPr algn="ctr">
              <a:defRPr/>
            </a:lvl5pPr>
          </a:lstStyle>
          <a:p>
            <a:pPr lvl="0"/>
            <a:r>
              <a:rPr lang="fr-FR" dirty="0"/>
              <a:t>Modifiez les styles du texte du masque</a:t>
            </a:r>
          </a:p>
        </p:txBody>
      </p:sp>
    </p:spTree>
    <p:extLst>
      <p:ext uri="{BB962C8B-B14F-4D97-AF65-F5344CB8AC3E}">
        <p14:creationId xmlns:p14="http://schemas.microsoft.com/office/powerpoint/2010/main" val="233343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8812688"/>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143" name="Diapositive think-cell" r:id="rId5" imgW="415" imgH="416" progId="TCLayout.ActiveDocument.1">
                  <p:embed/>
                </p:oleObj>
              </mc:Choice>
              <mc:Fallback>
                <p:oleObj name="Diapositive think-cell" r:id="rId5" imgW="415" imgH="416" progId="TCLayout.ActiveDocument.1">
                  <p:embed/>
                  <p:pic>
                    <p:nvPicPr>
                      <p:cNvPr id="2" name="Object 1" hidden="1"/>
                      <p:cNvPicPr/>
                      <p:nvPr/>
                    </p:nvPicPr>
                    <p:blipFill>
                      <a:blip r:embed="rId6"/>
                      <a:stretch>
                        <a:fillRect/>
                      </a:stretch>
                    </p:blipFill>
                    <p:spPr>
                      <a:xfrm>
                        <a:off x="1192" y="1590"/>
                        <a:ext cx="1190"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A6C3AD-EB85-4749-AAA0-0F9AF215D2A7}"/>
              </a:ext>
            </a:extLst>
          </p:cNvPr>
          <p:cNvSpPr/>
          <p:nvPr userDrawn="1">
            <p:custDataLst>
              <p:tags r:id="rId3"/>
            </p:custDataLst>
          </p:nvPr>
        </p:nvSpPr>
        <p:spPr>
          <a:xfrm>
            <a:off x="59508" y="-166846"/>
            <a:ext cx="49" cy="49244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619141" rtl="0" eaLnBrk="1" fontAlgn="auto" latinLnBrk="0" hangingPunct="0">
              <a:lnSpc>
                <a:spcPct val="100000"/>
              </a:lnSpc>
              <a:spcBef>
                <a:spcPct val="0"/>
              </a:spcBef>
              <a:spcAft>
                <a:spcPct val="0"/>
              </a:spcAft>
              <a:buClrTx/>
              <a:buSzTx/>
              <a:buFontTx/>
              <a:buNone/>
              <a:tabLst/>
            </a:pPr>
            <a:endParaRPr kumimoji="0" lang="en-US" sz="2400" b="0" i="0" u="none" strike="noStrike" cap="none" spc="0" normalizeH="0" baseline="0" dirty="0">
              <a:ln>
                <a:noFill/>
              </a:ln>
              <a:solidFill>
                <a:srgbClr val="FFFFFF"/>
              </a:solidFill>
              <a:effectLst/>
              <a:uFillTx/>
              <a:latin typeface="EYInterstate Bold" panose="02000803030000020004" pitchFamily="2" charset="0"/>
              <a:ea typeface="+mn-ea"/>
              <a:cs typeface="+mn-cs"/>
              <a:sym typeface="EYInterstate Bold" panose="02000803030000020004" pitchFamily="2" charset="0"/>
            </a:endParaRPr>
          </a:p>
        </p:txBody>
      </p:sp>
      <p:sp>
        <p:nvSpPr>
          <p:cNvPr id="6" name="Numéro de diapositive"/>
          <p:cNvSpPr txBox="1">
            <a:spLocks noGrp="1"/>
          </p:cNvSpPr>
          <p:nvPr>
            <p:ph type="sldNum" sz="quarter" idx="4"/>
          </p:nvPr>
        </p:nvSpPr>
        <p:spPr>
          <a:xfrm>
            <a:off x="121495" y="6615173"/>
            <a:ext cx="117020" cy="103875"/>
          </a:xfrm>
          <a:prstGeom prst="rect">
            <a:avLst/>
          </a:prstGeom>
          <a:ln w="12700">
            <a:miter lim="400000"/>
          </a:ln>
        </p:spPr>
        <p:txBody>
          <a:bodyPr wrap="none" lIns="0" tIns="0" rIns="0" bIns="0">
            <a:spAutoFit/>
          </a:bodyPr>
          <a:lstStyle>
            <a:lvl1pPr algn="ctr">
              <a:lnSpc>
                <a:spcPct val="100000"/>
              </a:lnSpc>
              <a:defRPr sz="675">
                <a:solidFill>
                  <a:schemeClr val="accent1"/>
                </a:solidFill>
                <a:latin typeface="EYInterstate Light" panose="02000506000000020004" pitchFamily="2" charset="0"/>
              </a:defRPr>
            </a:lvl1pPr>
          </a:lstStyle>
          <a:p>
            <a:pPr defTabSz="309570"/>
            <a:fld id="{86CB4B4D-7CA3-9044-876B-883B54F8677D}" type="slidenum">
              <a:rPr lang="fr-FR" kern="0" smtClean="0">
                <a:sym typeface="EYInterstate Bold"/>
              </a:rPr>
              <a:pPr defTabSz="309570"/>
              <a:t>‹N°›</a:t>
            </a:fld>
            <a:endParaRPr lang="fr-FR" kern="0" dirty="0">
              <a:sym typeface="EYInterstate Bold"/>
            </a:endParaRPr>
          </a:p>
        </p:txBody>
      </p:sp>
      <p:sp>
        <p:nvSpPr>
          <p:cNvPr id="9" name="Espace réservé du pied de page 10"/>
          <p:cNvSpPr>
            <a:spLocks noGrp="1"/>
          </p:cNvSpPr>
          <p:nvPr>
            <p:ph type="ftr" sz="quarter" idx="3"/>
          </p:nvPr>
        </p:nvSpPr>
        <p:spPr>
          <a:xfrm rot="16200000">
            <a:off x="-2822572" y="3185715"/>
            <a:ext cx="5978524" cy="273844"/>
          </a:xfrm>
          <a:prstGeom prst="rect">
            <a:avLst/>
          </a:prstGeom>
        </p:spPr>
        <p:txBody>
          <a:bodyPr vert="horz" lIns="91440" tIns="45720" rIns="91440" bIns="45720" rtlCol="0" anchor="ctr"/>
          <a:lstStyle>
            <a:lvl1pPr algn="ctr">
              <a:defRPr sz="675">
                <a:solidFill>
                  <a:srgbClr val="333333"/>
                </a:solidFill>
                <a:latin typeface="EYInterstate Light" panose="02000506000000020004" pitchFamily="2" charset="0"/>
              </a:defRPr>
            </a:lvl1pPr>
          </a:lstStyle>
          <a:p>
            <a:pPr defTabSz="309570" hangingPunct="0">
              <a:lnSpc>
                <a:spcPct val="120000"/>
              </a:lnSpc>
            </a:pPr>
            <a:endParaRPr lang="fr-FR" kern="0" dirty="0">
              <a:sym typeface="EYInterstate Bold"/>
            </a:endParaRPr>
          </a:p>
        </p:txBody>
      </p:sp>
      <p:sp>
        <p:nvSpPr>
          <p:cNvPr id="3" name="Title 2">
            <a:extLst>
              <a:ext uri="{FF2B5EF4-FFF2-40B4-BE49-F238E27FC236}">
                <a16:creationId xmlns:a16="http://schemas.microsoft.com/office/drawing/2014/main" id="{CC55B578-4D3C-485C-8138-C4659CCA577C}"/>
              </a:ext>
            </a:extLst>
          </p:cNvPr>
          <p:cNvSpPr>
            <a:spLocks noGrp="1"/>
          </p:cNvSpPr>
          <p:nvPr>
            <p:ph type="title"/>
          </p:nvPr>
        </p:nvSpPr>
        <p:spPr>
          <a:xfrm>
            <a:off x="545669" y="333374"/>
            <a:ext cx="7886700" cy="581026"/>
          </a:xfrm>
          <a:prstGeom prst="rect">
            <a:avLst/>
          </a:prstGeom>
        </p:spPr>
        <p:txBody>
          <a:bodyPr/>
          <a:lstStyle>
            <a:lvl1pPr algn="l">
              <a:defRPr lang="fr-FR" sz="2400" b="0" i="0" u="none" strike="noStrike" cap="none" spc="0" baseline="0" dirty="0">
                <a:ln>
                  <a:noFill/>
                </a:ln>
                <a:solidFill>
                  <a:schemeClr val="accent1"/>
                </a:solidFill>
                <a:uFillTx/>
                <a:latin typeface="EYInterstate Bold" panose="02000803030000020004" pitchFamily="2" charset="0"/>
                <a:ea typeface="EYInterstate Regular" panose="02000503020000020004" pitchFamily="2" charset="0"/>
                <a:cs typeface="EYInterstate Regular" panose="02000503020000020004" pitchFamily="2" charset="0"/>
                <a:sym typeface="Helvetica Neue"/>
              </a:defRPr>
            </a:lvl1pPr>
          </a:lstStyle>
          <a:p>
            <a:r>
              <a:rPr lang="en-US" dirty="0"/>
              <a:t>Click to edit Master title style</a:t>
            </a:r>
            <a:endParaRPr lang="fr-FR" dirty="0"/>
          </a:p>
        </p:txBody>
      </p:sp>
    </p:spTree>
    <p:extLst>
      <p:ext uri="{BB962C8B-B14F-4D97-AF65-F5344CB8AC3E}">
        <p14:creationId xmlns:p14="http://schemas.microsoft.com/office/powerpoint/2010/main" val="11802507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B3B7D0-4835-40E9-BA3D-C0CDE6544908}"/>
              </a:ext>
            </a:extLst>
          </p:cNvPr>
          <p:cNvSpPr>
            <a:spLocks noGrp="1"/>
          </p:cNvSpPr>
          <p:nvPr>
            <p:ph sz="quarter" idx="11"/>
          </p:nvPr>
        </p:nvSpPr>
        <p:spPr>
          <a:xfrm>
            <a:off x="379169" y="1196753"/>
            <a:ext cx="8385663" cy="5040536"/>
          </a:xfrm>
          <a:prstGeom prst="rect">
            <a:avLst/>
          </a:prstGeom>
        </p:spPr>
        <p:txBody>
          <a:bodyPr lIns="72000"/>
          <a:lstStyle>
            <a:lvl1pPr marL="0" indent="0">
              <a:spcBef>
                <a:spcPts val="0"/>
              </a:spcBef>
              <a:spcAft>
                <a:spcPts val="0"/>
              </a:spcAft>
              <a:buNone/>
              <a:defRPr sz="1477" b="0">
                <a:solidFill>
                  <a:srgbClr val="000000"/>
                </a:solidFill>
                <a:latin typeface="Calibri Light" panose="020F0302020204030204" pitchFamily="34" charset="0"/>
                <a:cs typeface="Calibri Light" panose="020F0302020204030204" pitchFamily="34" charset="0"/>
              </a:defRPr>
            </a:lvl1pPr>
            <a:lvl2pPr marL="413249" indent="-215417">
              <a:spcBef>
                <a:spcPts val="0"/>
              </a:spcBef>
              <a:spcAft>
                <a:spcPts val="0"/>
              </a:spcAft>
              <a:buClrTx/>
              <a:buSzPct val="75000"/>
              <a:buFont typeface="Arial" panose="020B0604020202020204" pitchFamily="34" charset="0"/>
              <a:buChar char="►"/>
              <a:defRPr sz="1477" b="0">
                <a:solidFill>
                  <a:srgbClr val="000000"/>
                </a:solidFill>
                <a:latin typeface="Calibri Light" panose="020F0302020204030204" pitchFamily="34" charset="0"/>
                <a:cs typeface="Calibri Light" panose="020F0302020204030204" pitchFamily="34" charset="0"/>
              </a:defRPr>
            </a:lvl2pPr>
            <a:lvl3pPr marL="747365" indent="-246191">
              <a:spcBef>
                <a:spcPts val="0"/>
              </a:spcBef>
              <a:spcAft>
                <a:spcPts val="0"/>
              </a:spcAft>
              <a:buClrTx/>
              <a:buFont typeface="Arial" panose="020B0604020202020204" pitchFamily="34" charset="0"/>
              <a:buChar char="–"/>
              <a:defRPr sz="1292">
                <a:solidFill>
                  <a:srgbClr val="000000"/>
                </a:solidFill>
                <a:latin typeface="Calibri Light" panose="020F0302020204030204" pitchFamily="34" charset="0"/>
                <a:cs typeface="Calibri Light" panose="020F0302020204030204" pitchFamily="34" charset="0"/>
              </a:defRPr>
            </a:lvl3pPr>
            <a:lvl4pPr marL="1072688" indent="-296015">
              <a:spcBef>
                <a:spcPts val="0"/>
              </a:spcBef>
              <a:spcAft>
                <a:spcPts val="0"/>
              </a:spcAft>
              <a:buClrTx/>
              <a:buFont typeface="Wingdings 2" panose="05020102010507070707" pitchFamily="18" charset="2"/>
              <a:buChar char=""/>
              <a:defRPr sz="1292">
                <a:solidFill>
                  <a:srgbClr val="000000"/>
                </a:solidFill>
                <a:latin typeface="Calibri Light" panose="020F0302020204030204" pitchFamily="34" charset="0"/>
                <a:cs typeface="Calibri Light" panose="020F0302020204030204" pitchFamily="34" charset="0"/>
              </a:defRPr>
            </a:lvl4pPr>
            <a:lvl5pPr marL="1494730" indent="-269638">
              <a:spcBef>
                <a:spcPts val="0"/>
              </a:spcBef>
              <a:spcAft>
                <a:spcPts val="0"/>
              </a:spcAft>
              <a:defRPr sz="1292">
                <a:solidFill>
                  <a:srgbClr val="000000"/>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145534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0FB7CF70-C238-421E-AA14-DB786BD20863}"/>
              </a:ext>
            </a:extLst>
          </p:cNvPr>
          <p:cNvGraphicFramePr>
            <a:graphicFrameLocks noChangeAspect="1"/>
          </p:cNvGraphicFramePr>
          <p:nvPr userDrawn="1">
            <p:custDataLst>
              <p:tags r:id="rId8"/>
            </p:custDataLst>
            <p:extLst>
              <p:ext uri="{D42A27DB-BD31-4B8C-83A1-F6EECF244321}">
                <p14:modId xmlns:p14="http://schemas.microsoft.com/office/powerpoint/2010/main" val="212076838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47" name="Diapositive think-cell" r:id="rId9" imgW="415" imgH="416" progId="TCLayout.ActiveDocument.1">
                  <p:embed/>
                </p:oleObj>
              </mc:Choice>
              <mc:Fallback>
                <p:oleObj name="Diapositive think-cell" r:id="rId9" imgW="415" imgH="416" progId="TCLayout.ActiveDocument.1">
                  <p:embed/>
                  <p:pic>
                    <p:nvPicPr>
                      <p:cNvPr id="2" name="Objet 1" hidden="1">
                        <a:extLst>
                          <a:ext uri="{FF2B5EF4-FFF2-40B4-BE49-F238E27FC236}">
                            <a16:creationId xmlns:a16="http://schemas.microsoft.com/office/drawing/2014/main" id="{0FB7CF70-C238-421E-AA14-DB786BD20863}"/>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1E67D3E-2E28-4514-929A-4067A23ADFF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5312" y="6376836"/>
            <a:ext cx="1257300" cy="381000"/>
          </a:xfrm>
          <a:prstGeom prst="rect">
            <a:avLst/>
          </a:prstGeom>
        </p:spPr>
      </p:pic>
      <p:sp>
        <p:nvSpPr>
          <p:cNvPr id="10" name="Rectangle 9">
            <a:extLst>
              <a:ext uri="{FF2B5EF4-FFF2-40B4-BE49-F238E27FC236}">
                <a16:creationId xmlns:a16="http://schemas.microsoft.com/office/drawing/2014/main" id="{259142A7-F1D2-4648-B3FE-61A7B2D04278}"/>
              </a:ext>
            </a:extLst>
          </p:cNvPr>
          <p:cNvSpPr/>
          <p:nvPr userDrawn="1"/>
        </p:nvSpPr>
        <p:spPr>
          <a:xfrm>
            <a:off x="0" y="263394"/>
            <a:ext cx="49846" cy="720000"/>
          </a:xfrm>
          <a:prstGeom prst="rect">
            <a:avLst/>
          </a:prstGeom>
          <a:gradFill>
            <a:gsLst>
              <a:gs pos="46000">
                <a:srgbClr val="1B2B66"/>
              </a:gs>
              <a:gs pos="60000">
                <a:srgbClr val="FE66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721" noProof="0" dirty="0"/>
          </a:p>
        </p:txBody>
      </p:sp>
      <p:sp>
        <p:nvSpPr>
          <p:cNvPr id="12" name="Rectangle 11">
            <a:extLst>
              <a:ext uri="{FF2B5EF4-FFF2-40B4-BE49-F238E27FC236}">
                <a16:creationId xmlns:a16="http://schemas.microsoft.com/office/drawing/2014/main" id="{FD3C3704-85E0-4AF6-A9EB-3F1DE0EAD8B2}"/>
              </a:ext>
            </a:extLst>
          </p:cNvPr>
          <p:cNvSpPr/>
          <p:nvPr userDrawn="1"/>
        </p:nvSpPr>
        <p:spPr>
          <a:xfrm>
            <a:off x="1659767" y="6487798"/>
            <a:ext cx="5824467" cy="276358"/>
          </a:xfrm>
          <a:prstGeom prst="rect">
            <a:avLst/>
          </a:prstGeom>
        </p:spPr>
        <p:txBody>
          <a:bodyPr wrap="square" lIns="0" tIns="0" rIns="0" anchor="ctr">
            <a:spAutoFit/>
          </a:bodyPr>
          <a:lstStyle/>
          <a:p>
            <a:pPr algn="ctr">
              <a:lnSpc>
                <a:spcPct val="90000"/>
              </a:lnSpc>
              <a:spcBef>
                <a:spcPct val="0"/>
              </a:spcBef>
            </a:pPr>
            <a:r>
              <a:rPr lang="fr-FR" sz="831" b="0" dirty="0">
                <a:solidFill>
                  <a:srgbClr val="000000"/>
                </a:solidFill>
                <a:latin typeface="Calibri Light" panose="020F0302020204030204" pitchFamily="34" charset="0"/>
                <a:cs typeface="Calibri Light" panose="020F0302020204030204" pitchFamily="34" charset="0"/>
              </a:rPr>
              <a:t>Programme de rapprochement entre Pôle emploi et Cap emploi – GT 3</a:t>
            </a:r>
          </a:p>
          <a:p>
            <a:pPr algn="ctr">
              <a:lnSpc>
                <a:spcPct val="90000"/>
              </a:lnSpc>
              <a:spcBef>
                <a:spcPct val="0"/>
              </a:spcBef>
            </a:pPr>
            <a:r>
              <a:rPr lang="fr-FR" sz="831" b="0" dirty="0">
                <a:solidFill>
                  <a:srgbClr val="000000"/>
                </a:solidFill>
                <a:latin typeface="Calibri Light" panose="020F0302020204030204" pitchFamily="34" charset="0"/>
                <a:cs typeface="Calibri Light" panose="020F0302020204030204" pitchFamily="34" charset="0"/>
              </a:rPr>
              <a:t>Page </a:t>
            </a:r>
            <a:fld id="{5EA5440E-FF59-49C9-9E17-C1B90DC3AF1F}" type="slidenum">
              <a:rPr lang="fr-FR" sz="831" b="0" kern="1200" smtClean="0">
                <a:solidFill>
                  <a:srgbClr val="000000"/>
                </a:solidFill>
                <a:latin typeface="Calibri Light" panose="020F0302020204030204" pitchFamily="34" charset="0"/>
                <a:ea typeface="+mn-ea"/>
                <a:cs typeface="Calibri Light" panose="020F0302020204030204" pitchFamily="34" charset="0"/>
              </a:rPr>
              <a:pPr algn="ctr">
                <a:lnSpc>
                  <a:spcPct val="90000"/>
                </a:lnSpc>
                <a:spcBef>
                  <a:spcPct val="0"/>
                </a:spcBef>
              </a:pPr>
              <a:t>‹N°›</a:t>
            </a:fld>
            <a:r>
              <a:rPr lang="fr-FR" sz="831" b="0" kern="1200" dirty="0">
                <a:solidFill>
                  <a:srgbClr val="000000"/>
                </a:solidFill>
                <a:latin typeface="Calibri Light" panose="020F0302020204030204" pitchFamily="34" charset="0"/>
                <a:ea typeface="+mn-ea"/>
                <a:cs typeface="Calibri Light" panose="020F0302020204030204" pitchFamily="34" charset="0"/>
              </a:rPr>
              <a:t> </a:t>
            </a:r>
          </a:p>
        </p:txBody>
      </p:sp>
      <p:pic>
        <p:nvPicPr>
          <p:cNvPr id="7" name="Picture 38">
            <a:extLst>
              <a:ext uri="{FF2B5EF4-FFF2-40B4-BE49-F238E27FC236}">
                <a16:creationId xmlns:a16="http://schemas.microsoft.com/office/drawing/2014/main" id="{DB9EE6A3-D67C-46CD-802B-C0696807F269}"/>
              </a:ext>
            </a:extLst>
          </p:cNvPr>
          <p:cNvPicPr>
            <a:picLocks noChangeAspect="1"/>
          </p:cNvPicPr>
          <p:nvPr userDrawn="1"/>
        </p:nvPicPr>
        <p:blipFill>
          <a:blip r:embed="rId12"/>
          <a:stretch>
            <a:fillRect/>
          </a:stretch>
        </p:blipFill>
        <p:spPr>
          <a:xfrm>
            <a:off x="8309695" y="6304224"/>
            <a:ext cx="805896" cy="420116"/>
          </a:xfrm>
          <a:prstGeom prst="rect">
            <a:avLst/>
          </a:prstGeom>
        </p:spPr>
      </p:pic>
      <p:pic>
        <p:nvPicPr>
          <p:cNvPr id="3" name="Picture 2">
            <a:extLst>
              <a:ext uri="{FF2B5EF4-FFF2-40B4-BE49-F238E27FC236}">
                <a16:creationId xmlns:a16="http://schemas.microsoft.com/office/drawing/2014/main" id="{D4E89F0B-32F6-481D-9C72-3C66D39F70EA}"/>
              </a:ext>
            </a:extLst>
          </p:cNvPr>
          <p:cNvPicPr>
            <a:picLocks noChangeAspect="1"/>
          </p:cNvPicPr>
          <p:nvPr userDrawn="1"/>
        </p:nvPicPr>
        <p:blipFill>
          <a:blip r:embed="rId13"/>
          <a:stretch>
            <a:fillRect/>
          </a:stretch>
        </p:blipFill>
        <p:spPr>
          <a:xfrm>
            <a:off x="7360765" y="6304226"/>
            <a:ext cx="948931" cy="420115"/>
          </a:xfrm>
          <a:prstGeom prst="rect">
            <a:avLst/>
          </a:prstGeom>
        </p:spPr>
      </p:pic>
    </p:spTree>
    <p:extLst>
      <p:ext uri="{BB962C8B-B14F-4D97-AF65-F5344CB8AC3E}">
        <p14:creationId xmlns:p14="http://schemas.microsoft.com/office/powerpoint/2010/main" val="3168719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hf sldNum="0" hdr="0" ftr="0" dt="0"/>
  <p:txStyles>
    <p:titleStyle>
      <a:lvl1pPr algn="l" rtl="0" eaLnBrk="0" fontAlgn="base" hangingPunct="0">
        <a:spcBef>
          <a:spcPct val="0"/>
        </a:spcBef>
        <a:spcAft>
          <a:spcPct val="0"/>
        </a:spcAft>
        <a:defRPr sz="1350" b="1">
          <a:solidFill>
            <a:schemeClr val="tx1"/>
          </a:solidFill>
          <a:latin typeface="+mj-lt"/>
          <a:ea typeface="+mj-ea"/>
          <a:cs typeface="+mj-cs"/>
        </a:defRPr>
      </a:lvl1pPr>
      <a:lvl2pPr algn="l" rtl="0" eaLnBrk="0" fontAlgn="base" hangingPunct="0">
        <a:spcBef>
          <a:spcPct val="0"/>
        </a:spcBef>
        <a:spcAft>
          <a:spcPct val="0"/>
        </a:spcAft>
        <a:defRPr sz="1350" b="1">
          <a:solidFill>
            <a:schemeClr val="tx1"/>
          </a:solidFill>
          <a:latin typeface="Arial" charset="0"/>
          <a:cs typeface="Arial" charset="0"/>
        </a:defRPr>
      </a:lvl2pPr>
      <a:lvl3pPr algn="l" rtl="0" eaLnBrk="0" fontAlgn="base" hangingPunct="0">
        <a:spcBef>
          <a:spcPct val="0"/>
        </a:spcBef>
        <a:spcAft>
          <a:spcPct val="0"/>
        </a:spcAft>
        <a:defRPr sz="1350" b="1">
          <a:solidFill>
            <a:schemeClr val="tx1"/>
          </a:solidFill>
          <a:latin typeface="Arial" charset="0"/>
          <a:cs typeface="Arial" charset="0"/>
        </a:defRPr>
      </a:lvl3pPr>
      <a:lvl4pPr algn="l" rtl="0" eaLnBrk="0" fontAlgn="base" hangingPunct="0">
        <a:spcBef>
          <a:spcPct val="0"/>
        </a:spcBef>
        <a:spcAft>
          <a:spcPct val="0"/>
        </a:spcAft>
        <a:defRPr sz="1350" b="1">
          <a:solidFill>
            <a:schemeClr val="tx1"/>
          </a:solidFill>
          <a:latin typeface="Arial" charset="0"/>
          <a:cs typeface="Arial" charset="0"/>
        </a:defRPr>
      </a:lvl4pPr>
      <a:lvl5pPr algn="l" rtl="0" eaLnBrk="0" fontAlgn="base" hangingPunct="0">
        <a:spcBef>
          <a:spcPct val="0"/>
        </a:spcBef>
        <a:spcAft>
          <a:spcPct val="0"/>
        </a:spcAft>
        <a:defRPr sz="1350" b="1">
          <a:solidFill>
            <a:schemeClr val="tx1"/>
          </a:solidFill>
          <a:latin typeface="Arial" charset="0"/>
          <a:cs typeface="Arial" charset="0"/>
        </a:defRPr>
      </a:lvl5pPr>
      <a:lvl6pPr marL="257174" algn="l" rtl="0" fontAlgn="base">
        <a:spcBef>
          <a:spcPct val="0"/>
        </a:spcBef>
        <a:spcAft>
          <a:spcPct val="0"/>
        </a:spcAft>
        <a:defRPr sz="1350" b="1">
          <a:solidFill>
            <a:schemeClr val="tx1"/>
          </a:solidFill>
          <a:latin typeface="Arial" charset="0"/>
          <a:cs typeface="Arial" charset="0"/>
        </a:defRPr>
      </a:lvl6pPr>
      <a:lvl7pPr marL="514347" algn="l" rtl="0" fontAlgn="base">
        <a:spcBef>
          <a:spcPct val="0"/>
        </a:spcBef>
        <a:spcAft>
          <a:spcPct val="0"/>
        </a:spcAft>
        <a:defRPr sz="1350" b="1">
          <a:solidFill>
            <a:schemeClr val="tx1"/>
          </a:solidFill>
          <a:latin typeface="Arial" charset="0"/>
          <a:cs typeface="Arial" charset="0"/>
        </a:defRPr>
      </a:lvl7pPr>
      <a:lvl8pPr marL="771521" algn="l" rtl="0" fontAlgn="base">
        <a:spcBef>
          <a:spcPct val="0"/>
        </a:spcBef>
        <a:spcAft>
          <a:spcPct val="0"/>
        </a:spcAft>
        <a:defRPr sz="1350" b="1">
          <a:solidFill>
            <a:schemeClr val="tx1"/>
          </a:solidFill>
          <a:latin typeface="Arial" charset="0"/>
          <a:cs typeface="Arial" charset="0"/>
        </a:defRPr>
      </a:lvl8pPr>
      <a:lvl9pPr marL="1028694" algn="l" rtl="0" fontAlgn="base">
        <a:spcBef>
          <a:spcPct val="0"/>
        </a:spcBef>
        <a:spcAft>
          <a:spcPct val="0"/>
        </a:spcAft>
        <a:defRPr sz="1350" b="1">
          <a:solidFill>
            <a:schemeClr val="tx1"/>
          </a:solidFill>
          <a:latin typeface="Arial" charset="0"/>
          <a:cs typeface="Arial" charset="0"/>
        </a:defRPr>
      </a:lvl9pPr>
    </p:titleStyle>
    <p:bodyStyle>
      <a:lvl1pPr marL="187522" indent="-187522" algn="l" rtl="0" eaLnBrk="0" fontAlgn="base" hangingPunct="0">
        <a:spcBef>
          <a:spcPct val="50000"/>
        </a:spcBef>
        <a:spcAft>
          <a:spcPct val="50000"/>
        </a:spcAft>
        <a:buSzPct val="120000"/>
        <a:buFont typeface="Arial" charset="0"/>
        <a:buChar char="→"/>
        <a:defRPr b="1">
          <a:solidFill>
            <a:srgbClr val="007CBF"/>
          </a:solidFill>
          <a:latin typeface="+mn-lt"/>
          <a:ea typeface="+mn-ea"/>
          <a:cs typeface="+mn-cs"/>
        </a:defRPr>
      </a:lvl1pPr>
      <a:lvl2pPr marL="357186" indent="-134838" algn="l" rtl="0" eaLnBrk="0" fontAlgn="base" hangingPunct="0">
        <a:spcBef>
          <a:spcPct val="20000"/>
        </a:spcBef>
        <a:spcAft>
          <a:spcPct val="50000"/>
        </a:spcAft>
        <a:buClr>
          <a:schemeClr val="tx1"/>
        </a:buClr>
        <a:buFont typeface="Arial" charset="0"/>
        <a:buChar char="●"/>
        <a:defRPr sz="731" b="1">
          <a:solidFill>
            <a:srgbClr val="00597C"/>
          </a:solidFill>
          <a:latin typeface="+mn-lt"/>
          <a:cs typeface="+mn-cs"/>
        </a:defRPr>
      </a:lvl2pPr>
      <a:lvl3pPr marL="486665" indent="-128587" algn="l" rtl="0" eaLnBrk="0" fontAlgn="base" hangingPunct="0">
        <a:spcBef>
          <a:spcPct val="20000"/>
        </a:spcBef>
        <a:spcAft>
          <a:spcPct val="50000"/>
        </a:spcAft>
        <a:buClr>
          <a:srgbClr val="7EA2D1"/>
        </a:buClr>
        <a:buSzPct val="120000"/>
        <a:buFont typeface="Arial" charset="0"/>
        <a:buChar char="→"/>
        <a:defRPr sz="619">
          <a:solidFill>
            <a:srgbClr val="1A171B"/>
          </a:solidFill>
          <a:latin typeface="+mn-lt"/>
          <a:cs typeface="+mn-cs"/>
        </a:defRPr>
      </a:lvl3pPr>
      <a:lvl4pPr marL="1124242" indent="-128587" algn="l" rtl="0" eaLnBrk="0" fontAlgn="base" hangingPunct="0">
        <a:spcBef>
          <a:spcPct val="20000"/>
        </a:spcBef>
        <a:spcAft>
          <a:spcPct val="0"/>
        </a:spcAft>
        <a:buChar char="–"/>
        <a:defRPr sz="1125">
          <a:solidFill>
            <a:schemeClr val="tx1"/>
          </a:solidFill>
          <a:latin typeface="+mn-lt"/>
          <a:cs typeface="+mn-cs"/>
        </a:defRPr>
      </a:lvl4pPr>
      <a:lvl5pPr marL="1353734" indent="-128587" algn="l" rtl="0" eaLnBrk="0" fontAlgn="base" hangingPunct="0">
        <a:spcBef>
          <a:spcPct val="20000"/>
        </a:spcBef>
        <a:spcAft>
          <a:spcPct val="0"/>
        </a:spcAft>
        <a:buChar char="»"/>
        <a:defRPr sz="1125">
          <a:solidFill>
            <a:schemeClr val="tx1"/>
          </a:solidFill>
          <a:latin typeface="+mn-lt"/>
          <a:cs typeface="+mn-cs"/>
        </a:defRPr>
      </a:lvl5pPr>
      <a:lvl6pPr marL="1610906" indent="-128587" algn="l" rtl="0" fontAlgn="base">
        <a:spcBef>
          <a:spcPct val="20000"/>
        </a:spcBef>
        <a:spcAft>
          <a:spcPct val="0"/>
        </a:spcAft>
        <a:buChar char="»"/>
        <a:defRPr sz="1125">
          <a:solidFill>
            <a:schemeClr val="tx1"/>
          </a:solidFill>
          <a:latin typeface="+mn-lt"/>
          <a:cs typeface="+mn-cs"/>
        </a:defRPr>
      </a:lvl6pPr>
      <a:lvl7pPr marL="1868080" indent="-128587" algn="l" rtl="0" fontAlgn="base">
        <a:spcBef>
          <a:spcPct val="20000"/>
        </a:spcBef>
        <a:spcAft>
          <a:spcPct val="0"/>
        </a:spcAft>
        <a:buChar char="»"/>
        <a:defRPr sz="1125">
          <a:solidFill>
            <a:schemeClr val="tx1"/>
          </a:solidFill>
          <a:latin typeface="+mn-lt"/>
          <a:cs typeface="+mn-cs"/>
        </a:defRPr>
      </a:lvl7pPr>
      <a:lvl8pPr marL="2125254" indent="-128587" algn="l" rtl="0" fontAlgn="base">
        <a:spcBef>
          <a:spcPct val="20000"/>
        </a:spcBef>
        <a:spcAft>
          <a:spcPct val="0"/>
        </a:spcAft>
        <a:buChar char="»"/>
        <a:defRPr sz="1125">
          <a:solidFill>
            <a:schemeClr val="tx1"/>
          </a:solidFill>
          <a:latin typeface="+mn-lt"/>
          <a:cs typeface="+mn-cs"/>
        </a:defRPr>
      </a:lvl8pPr>
      <a:lvl9pPr marL="2382427" indent="-128587" algn="l" rtl="0" fontAlgn="base">
        <a:spcBef>
          <a:spcPct val="20000"/>
        </a:spcBef>
        <a:spcAft>
          <a:spcPct val="0"/>
        </a:spcAft>
        <a:buChar char="»"/>
        <a:defRPr sz="1125">
          <a:solidFill>
            <a:schemeClr val="tx1"/>
          </a:solidFill>
          <a:latin typeface="+mn-lt"/>
          <a:cs typeface="+mn-cs"/>
        </a:defRPr>
      </a:lvl9pPr>
    </p:bodyStyle>
    <p:otherStyle>
      <a:defPPr>
        <a:defRPr lang="fr-FR"/>
      </a:defPPr>
      <a:lvl1pPr marL="0" algn="l" defTabSz="514347" rtl="0" eaLnBrk="1" latinLnBrk="0" hangingPunct="1">
        <a:defRPr sz="1013" kern="1200">
          <a:solidFill>
            <a:schemeClr val="tx1"/>
          </a:solidFill>
          <a:latin typeface="+mn-lt"/>
          <a:ea typeface="+mn-ea"/>
          <a:cs typeface="+mn-cs"/>
        </a:defRPr>
      </a:lvl1pPr>
      <a:lvl2pPr marL="257174" algn="l" defTabSz="514347" rtl="0" eaLnBrk="1" latinLnBrk="0" hangingPunct="1">
        <a:defRPr sz="1013" kern="1200">
          <a:solidFill>
            <a:schemeClr val="tx1"/>
          </a:solidFill>
          <a:latin typeface="+mn-lt"/>
          <a:ea typeface="+mn-ea"/>
          <a:cs typeface="+mn-cs"/>
        </a:defRPr>
      </a:lvl2pPr>
      <a:lvl3pPr marL="514347" algn="l" defTabSz="514347" rtl="0" eaLnBrk="1" latinLnBrk="0" hangingPunct="1">
        <a:defRPr sz="1013" kern="1200">
          <a:solidFill>
            <a:schemeClr val="tx1"/>
          </a:solidFill>
          <a:latin typeface="+mn-lt"/>
          <a:ea typeface="+mn-ea"/>
          <a:cs typeface="+mn-cs"/>
        </a:defRPr>
      </a:lvl3pPr>
      <a:lvl4pPr marL="771521" algn="l" defTabSz="514347" rtl="0" eaLnBrk="1" latinLnBrk="0" hangingPunct="1">
        <a:defRPr sz="1013" kern="1200">
          <a:solidFill>
            <a:schemeClr val="tx1"/>
          </a:solidFill>
          <a:latin typeface="+mn-lt"/>
          <a:ea typeface="+mn-ea"/>
          <a:cs typeface="+mn-cs"/>
        </a:defRPr>
      </a:lvl4pPr>
      <a:lvl5pPr marL="1028694" algn="l" defTabSz="514347" rtl="0" eaLnBrk="1" latinLnBrk="0" hangingPunct="1">
        <a:defRPr sz="1013" kern="1200">
          <a:solidFill>
            <a:schemeClr val="tx1"/>
          </a:solidFill>
          <a:latin typeface="+mn-lt"/>
          <a:ea typeface="+mn-ea"/>
          <a:cs typeface="+mn-cs"/>
        </a:defRPr>
      </a:lvl5pPr>
      <a:lvl6pPr marL="1285867" algn="l" defTabSz="514347" rtl="0" eaLnBrk="1" latinLnBrk="0" hangingPunct="1">
        <a:defRPr sz="1013" kern="1200">
          <a:solidFill>
            <a:schemeClr val="tx1"/>
          </a:solidFill>
          <a:latin typeface="+mn-lt"/>
          <a:ea typeface="+mn-ea"/>
          <a:cs typeface="+mn-cs"/>
        </a:defRPr>
      </a:lvl6pPr>
      <a:lvl7pPr marL="1543041" algn="l" defTabSz="514347" rtl="0" eaLnBrk="1" latinLnBrk="0" hangingPunct="1">
        <a:defRPr sz="1013" kern="1200">
          <a:solidFill>
            <a:schemeClr val="tx1"/>
          </a:solidFill>
          <a:latin typeface="+mn-lt"/>
          <a:ea typeface="+mn-ea"/>
          <a:cs typeface="+mn-cs"/>
        </a:defRPr>
      </a:lvl7pPr>
      <a:lvl8pPr marL="1800215" algn="l" defTabSz="514347" rtl="0" eaLnBrk="1" latinLnBrk="0" hangingPunct="1">
        <a:defRPr sz="1013" kern="1200">
          <a:solidFill>
            <a:schemeClr val="tx1"/>
          </a:solidFill>
          <a:latin typeface="+mn-lt"/>
          <a:ea typeface="+mn-ea"/>
          <a:cs typeface="+mn-cs"/>
        </a:defRPr>
      </a:lvl8pPr>
      <a:lvl9pPr marL="2057388" algn="l" defTabSz="51434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21.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xml"/><Relationship Id="rId9"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23.xml"/><Relationship Id="rId7" Type="http://schemas.openxmlformats.org/officeDocument/2006/relationships/hyperlink" Target="https://www.agefiph.fr/sites/default/files/medias/fichiers/2018-09/demande-intervention-avec-notice-avril-2018.pdf" TargetMode="External"/><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slide" Target="slide5.xml"/><Relationship Id="rId5" Type="http://schemas.openxmlformats.org/officeDocument/2006/relationships/oleObject" Target="../embeddings/oleObject15.bin"/><Relationship Id="rId10" Type="http://schemas.openxmlformats.org/officeDocument/2006/relationships/image" Target="../media/image9.sv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5.xml"/><Relationship Id="rId3" Type="http://schemas.openxmlformats.org/officeDocument/2006/relationships/tags" Target="../tags/tag25.xml"/><Relationship Id="rId7" Type="http://schemas.openxmlformats.org/officeDocument/2006/relationships/hyperlink" Target="https://www.agefiph.fr/sites/default/files/medias/fichiers/2018-09/demande-intervention-avec-notice-avril-2018.pdf" TargetMode="External"/><Relationship Id="rId12" Type="http://schemas.openxmlformats.org/officeDocument/2006/relationships/image" Target="../media/image9.svg"/><Relationship Id="rId2" Type="http://schemas.openxmlformats.org/officeDocument/2006/relationships/tags" Target="../tags/tag24.xml"/><Relationship Id="rId1" Type="http://schemas.openxmlformats.org/officeDocument/2006/relationships/vmlDrawing" Target="../drawings/vmlDrawing14.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16.bin"/><Relationship Id="rId10" Type="http://schemas.openxmlformats.org/officeDocument/2006/relationships/hyperlink" Target="https://www.centre-inffo.fr/content/uploads/2017/04/telecharger-le-document-relatif-a-l-u2019information-des-beneficiaires.pdf" TargetMode="External"/><Relationship Id="rId4" Type="http://schemas.openxmlformats.org/officeDocument/2006/relationships/slideLayout" Target="../slideLayouts/slideLayout1.xml"/><Relationship Id="rId9" Type="http://schemas.openxmlformats.org/officeDocument/2006/relationships/hyperlink" Target="https://www.centre-inffo.fr/content/uploads/2017/04/telecharger-le-document-valant-engagement-de-l-of.pdf"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27.xml"/><Relationship Id="rId7" Type="http://schemas.openxmlformats.org/officeDocument/2006/relationships/hyperlink" Target="https://www.agefiph.fr/sites/default/files/medias/fichiers/2018-09/demande-intervention-avec-notice-avril-2018.pdf" TargetMode="External"/><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slide" Target="slide5.xml"/><Relationship Id="rId5" Type="http://schemas.openxmlformats.org/officeDocument/2006/relationships/oleObject" Target="../embeddings/oleObject17.bin"/><Relationship Id="rId10"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hyperlink" Target="https://www.agefiph.fr/sites/default/files/import_destination/ccec3612b33567ba83a83f9e22e3b0c5.pdf"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29.xml"/><Relationship Id="rId7" Type="http://schemas.openxmlformats.org/officeDocument/2006/relationships/hyperlink" Target="https://www.agefiph.fr/sites/default/files/medias/fichiers/2018-09/demande-intervention-avec-notice-avril-2018.pdf" TargetMode="External"/><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8.bin"/><Relationship Id="rId10" Type="http://schemas.openxmlformats.org/officeDocument/2006/relationships/slide" Target="slide5.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31.xml"/><Relationship Id="rId7" Type="http://schemas.openxmlformats.org/officeDocument/2006/relationships/hyperlink" Target="https://www.agefiph.fr/sites/default/files/medias/fichiers/2018-09/demande-intervention-avec-notice-avril-2018.pdf" TargetMode="External"/><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9.bin"/><Relationship Id="rId10" Type="http://schemas.openxmlformats.org/officeDocument/2006/relationships/slide" Target="slide5.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s://www.agefiph.fr/sites/default/files/import_destination/d1a22405e061d2b51ab4244213817024.pdf" TargetMode="External"/><Relationship Id="rId3" Type="http://schemas.openxmlformats.org/officeDocument/2006/relationships/tags" Target="../tags/tag33.xml"/><Relationship Id="rId7" Type="http://schemas.openxmlformats.org/officeDocument/2006/relationships/slide" Target="slide18.xml"/><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20.bin"/><Relationship Id="rId10" Type="http://schemas.openxmlformats.org/officeDocument/2006/relationships/slide" Target="slide5.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35.xml"/><Relationship Id="rId7" Type="http://schemas.openxmlformats.org/officeDocument/2006/relationships/hyperlink" Target="https://www.agefiph.fr/sites/default/files/medias/fichiers/2018-09/demande-intervention-avec-notice-avril-2018.pdf" TargetMode="External"/><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slide" Target="slide5.xml"/><Relationship Id="rId5" Type="http://schemas.openxmlformats.org/officeDocument/2006/relationships/oleObject" Target="../embeddings/oleObject21.bin"/><Relationship Id="rId10" Type="http://schemas.openxmlformats.org/officeDocument/2006/relationships/image" Target="../media/image12.sv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hyperlink" Target="mailto:auvergne-rhone-alpes@agefiph.asso.fr" TargetMode="External"/><Relationship Id="rId13" Type="http://schemas.openxmlformats.org/officeDocument/2006/relationships/hyperlink" Target="mailto:hauts-de-france@agefiph.asso.fr" TargetMode="External"/><Relationship Id="rId3" Type="http://schemas.openxmlformats.org/officeDocument/2006/relationships/tags" Target="../tags/tag37.xml"/><Relationship Id="rId7" Type="http://schemas.openxmlformats.org/officeDocument/2006/relationships/hyperlink" Target="mailto:antilles-guyane@agefiph.asso.fr" TargetMode="External"/><Relationship Id="rId12" Type="http://schemas.openxmlformats.org/officeDocument/2006/relationships/hyperlink" Target="mailto:grand-est@agefiph.asso.fr" TargetMode="External"/><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hyperlink" Target="mailto:centre@agefiph.asso.fr" TargetMode="External"/><Relationship Id="rId5" Type="http://schemas.openxmlformats.org/officeDocument/2006/relationships/oleObject" Target="../embeddings/oleObject22.bin"/><Relationship Id="rId10" Type="http://schemas.openxmlformats.org/officeDocument/2006/relationships/hyperlink" Target="mailto:bretagne@agefiph.asso.fr" TargetMode="External"/><Relationship Id="rId4" Type="http://schemas.openxmlformats.org/officeDocument/2006/relationships/slideLayout" Target="../slideLayouts/slideLayout1.xml"/><Relationship Id="rId9" Type="http://schemas.openxmlformats.org/officeDocument/2006/relationships/hyperlink" Target="mailto:bourgogne-franche-comte@agefiph.asso.f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normandie@agefiph.asso.fr" TargetMode="External"/><Relationship Id="rId13" Type="http://schemas.openxmlformats.org/officeDocument/2006/relationships/hyperlink" Target="mailto:dr974@agefiph.asso.fr" TargetMode="External"/><Relationship Id="rId3" Type="http://schemas.openxmlformats.org/officeDocument/2006/relationships/tags" Target="../tags/tag39.xml"/><Relationship Id="rId7" Type="http://schemas.openxmlformats.org/officeDocument/2006/relationships/hyperlink" Target="mailto:ile-de-france@agefiph.asso.fr" TargetMode="External"/><Relationship Id="rId12" Type="http://schemas.openxmlformats.org/officeDocument/2006/relationships/hyperlink" Target="mailto:paca@agefiph.asso.fr" TargetMode="Externa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hyperlink" Target="mailto:pays-loire@agefiph.asso.fr" TargetMode="External"/><Relationship Id="rId5" Type="http://schemas.openxmlformats.org/officeDocument/2006/relationships/oleObject" Target="../embeddings/oleObject23.bin"/><Relationship Id="rId10" Type="http://schemas.openxmlformats.org/officeDocument/2006/relationships/hyperlink" Target="mailto:occitanie@agefiph.asso.fr" TargetMode="External"/><Relationship Id="rId4" Type="http://schemas.openxmlformats.org/officeDocument/2006/relationships/slideLayout" Target="../slideLayouts/slideLayout1.xml"/><Relationship Id="rId9" Type="http://schemas.openxmlformats.org/officeDocument/2006/relationships/hyperlink" Target="mailto:nouvelle-aquitaine@agefiph.asso.fr"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44.xml"/><Relationship Id="rId7" Type="http://schemas.openxmlformats.org/officeDocument/2006/relationships/image" Target="../media/image17.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3.xml"/><Relationship Id="rId18" Type="http://schemas.openxmlformats.org/officeDocument/2006/relationships/slide" Target="slide40.xml"/><Relationship Id="rId26" Type="http://schemas.openxmlformats.org/officeDocument/2006/relationships/slide" Target="slide49.xml"/><Relationship Id="rId3" Type="http://schemas.openxmlformats.org/officeDocument/2006/relationships/tags" Target="../tags/tag48.xml"/><Relationship Id="rId21" Type="http://schemas.openxmlformats.org/officeDocument/2006/relationships/slide" Target="slide44.xml"/><Relationship Id="rId7" Type="http://schemas.openxmlformats.org/officeDocument/2006/relationships/slide" Target="slide25.xml"/><Relationship Id="rId12" Type="http://schemas.openxmlformats.org/officeDocument/2006/relationships/slide" Target="slide32.xml"/><Relationship Id="rId17" Type="http://schemas.openxmlformats.org/officeDocument/2006/relationships/slide" Target="slide38.xml"/><Relationship Id="rId25" Type="http://schemas.openxmlformats.org/officeDocument/2006/relationships/slide" Target="slide48.xml"/><Relationship Id="rId2" Type="http://schemas.openxmlformats.org/officeDocument/2006/relationships/tags" Target="../tags/tag47.xml"/><Relationship Id="rId16" Type="http://schemas.openxmlformats.org/officeDocument/2006/relationships/slide" Target="slide36.xml"/><Relationship Id="rId20" Type="http://schemas.openxmlformats.org/officeDocument/2006/relationships/slide" Target="slide43.xml"/><Relationship Id="rId29" Type="http://schemas.openxmlformats.org/officeDocument/2006/relationships/image" Target="../media/image10.png"/><Relationship Id="rId1" Type="http://schemas.openxmlformats.org/officeDocument/2006/relationships/vmlDrawing" Target="../drawings/vmlDrawing26.vml"/><Relationship Id="rId6" Type="http://schemas.openxmlformats.org/officeDocument/2006/relationships/image" Target="../media/image1.emf"/><Relationship Id="rId11" Type="http://schemas.openxmlformats.org/officeDocument/2006/relationships/slide" Target="slide30.xml"/><Relationship Id="rId24" Type="http://schemas.openxmlformats.org/officeDocument/2006/relationships/slide" Target="slide47.xml"/><Relationship Id="rId5" Type="http://schemas.openxmlformats.org/officeDocument/2006/relationships/oleObject" Target="../embeddings/oleObject28.bin"/><Relationship Id="rId15" Type="http://schemas.openxmlformats.org/officeDocument/2006/relationships/slide" Target="slide35.xml"/><Relationship Id="rId23" Type="http://schemas.openxmlformats.org/officeDocument/2006/relationships/slide" Target="slide46.xml"/><Relationship Id="rId28" Type="http://schemas.openxmlformats.org/officeDocument/2006/relationships/image" Target="../media/image9.svg"/><Relationship Id="rId10" Type="http://schemas.openxmlformats.org/officeDocument/2006/relationships/slide" Target="slide29.xml"/><Relationship Id="rId19" Type="http://schemas.openxmlformats.org/officeDocument/2006/relationships/slide" Target="slide41.xml"/><Relationship Id="rId31" Type="http://schemas.openxmlformats.org/officeDocument/2006/relationships/image" Target="../media/image21.svg"/><Relationship Id="rId4" Type="http://schemas.openxmlformats.org/officeDocument/2006/relationships/slideLayout" Target="../slideLayouts/slideLayout1.xml"/><Relationship Id="rId9" Type="http://schemas.openxmlformats.org/officeDocument/2006/relationships/slide" Target="slide27.xml"/><Relationship Id="rId14" Type="http://schemas.openxmlformats.org/officeDocument/2006/relationships/slide" Target="slide34.xml"/><Relationship Id="rId22" Type="http://schemas.openxmlformats.org/officeDocument/2006/relationships/slide" Target="slide45.xml"/><Relationship Id="rId27" Type="http://schemas.openxmlformats.org/officeDocument/2006/relationships/image" Target="../media/image19.png"/><Relationship Id="rId30"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tags" Target="../tags/tag50.xml"/><Relationship Id="rId7" Type="http://schemas.openxmlformats.org/officeDocument/2006/relationships/slide" Target="slide30.xml"/><Relationship Id="rId12" Type="http://schemas.openxmlformats.org/officeDocument/2006/relationships/image" Target="../media/image9.svg"/><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image" Target="../media/image1.emf"/><Relationship Id="rId11" Type="http://schemas.openxmlformats.org/officeDocument/2006/relationships/image" Target="../media/image22.png"/><Relationship Id="rId5" Type="http://schemas.openxmlformats.org/officeDocument/2006/relationships/oleObject" Target="../embeddings/oleObject29.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52.xml"/><Relationship Id="rId7" Type="http://schemas.openxmlformats.org/officeDocument/2006/relationships/slide" Target="slide21.xml"/><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30.bin"/><Relationship Id="rId10" Type="http://schemas.openxmlformats.org/officeDocument/2006/relationships/image" Target="../media/image9.sv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54.xml"/><Relationship Id="rId7" Type="http://schemas.openxmlformats.org/officeDocument/2006/relationships/slide" Target="slide21.xml"/><Relationship Id="rId2" Type="http://schemas.openxmlformats.org/officeDocument/2006/relationships/tags" Target="../tags/tag53.xml"/><Relationship Id="rId1" Type="http://schemas.openxmlformats.org/officeDocument/2006/relationships/vmlDrawing" Target="../drawings/vmlDrawing29.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31.bin"/><Relationship Id="rId10" Type="http://schemas.openxmlformats.org/officeDocument/2006/relationships/image" Target="../media/image9.sv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56.xml"/><Relationship Id="rId7" Type="http://schemas.openxmlformats.org/officeDocument/2006/relationships/slide" Target="slide21.xml"/><Relationship Id="rId2" Type="http://schemas.openxmlformats.org/officeDocument/2006/relationships/tags" Target="../tags/tag55.xml"/><Relationship Id="rId1" Type="http://schemas.openxmlformats.org/officeDocument/2006/relationships/vmlDrawing" Target="../drawings/vmlDrawing30.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32.bin"/><Relationship Id="rId10" Type="http://schemas.openxmlformats.org/officeDocument/2006/relationships/image" Target="../media/image9.sv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58.xml"/><Relationship Id="rId7" Type="http://schemas.openxmlformats.org/officeDocument/2006/relationships/slide" Target="slide21.xml"/><Relationship Id="rId2" Type="http://schemas.openxmlformats.org/officeDocument/2006/relationships/tags" Target="../tags/tag57.xml"/><Relationship Id="rId1" Type="http://schemas.openxmlformats.org/officeDocument/2006/relationships/vmlDrawing" Target="../drawings/vmlDrawing31.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33.bin"/><Relationship Id="rId10" Type="http://schemas.openxmlformats.org/officeDocument/2006/relationships/image" Target="../media/image9.sv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34.xml"/><Relationship Id="rId3" Type="http://schemas.openxmlformats.org/officeDocument/2006/relationships/tags" Target="../tags/tag8.xml"/><Relationship Id="rId21" Type="http://schemas.openxmlformats.org/officeDocument/2006/relationships/slide" Target="slide27.xml"/><Relationship Id="rId34" Type="http://schemas.openxmlformats.org/officeDocument/2006/relationships/slide" Target="slide45.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33.xml"/><Relationship Id="rId33" Type="http://schemas.openxmlformats.org/officeDocument/2006/relationships/slide" Target="slide44.xml"/><Relationship Id="rId38" Type="http://schemas.openxmlformats.org/officeDocument/2006/relationships/slide" Target="slide49.xml"/><Relationship Id="rId2" Type="http://schemas.openxmlformats.org/officeDocument/2006/relationships/tags" Target="../tags/tag7.xml"/><Relationship Id="rId16" Type="http://schemas.openxmlformats.org/officeDocument/2006/relationships/slide" Target="slide15.xml"/><Relationship Id="rId20" Type="http://schemas.openxmlformats.org/officeDocument/2006/relationships/slide" Target="slide26.xml"/><Relationship Id="rId29" Type="http://schemas.openxmlformats.org/officeDocument/2006/relationships/slide" Target="slide38.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slide" Target="slide10.xml"/><Relationship Id="rId24" Type="http://schemas.openxmlformats.org/officeDocument/2006/relationships/slide" Target="slide32.xml"/><Relationship Id="rId32" Type="http://schemas.openxmlformats.org/officeDocument/2006/relationships/slide" Target="slide43.xml"/><Relationship Id="rId37" Type="http://schemas.openxmlformats.org/officeDocument/2006/relationships/slide" Target="slide48.xml"/><Relationship Id="rId5" Type="http://schemas.openxmlformats.org/officeDocument/2006/relationships/oleObject" Target="../embeddings/oleObject5.bin"/><Relationship Id="rId15" Type="http://schemas.openxmlformats.org/officeDocument/2006/relationships/slide" Target="slide14.xml"/><Relationship Id="rId23" Type="http://schemas.openxmlformats.org/officeDocument/2006/relationships/slide" Target="slide30.xml"/><Relationship Id="rId28" Type="http://schemas.openxmlformats.org/officeDocument/2006/relationships/slide" Target="slide36.xml"/><Relationship Id="rId36" Type="http://schemas.openxmlformats.org/officeDocument/2006/relationships/slide" Target="slide47.xml"/><Relationship Id="rId10" Type="http://schemas.openxmlformats.org/officeDocument/2006/relationships/slide" Target="slide9.xml"/><Relationship Id="rId19" Type="http://schemas.openxmlformats.org/officeDocument/2006/relationships/slide" Target="slide25.xml"/><Relationship Id="rId31" Type="http://schemas.openxmlformats.org/officeDocument/2006/relationships/slide" Target="slide41.xml"/><Relationship Id="rId4" Type="http://schemas.openxmlformats.org/officeDocument/2006/relationships/slideLayout" Target="../slideLayouts/slideLayout1.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9.xml"/><Relationship Id="rId27" Type="http://schemas.openxmlformats.org/officeDocument/2006/relationships/slide" Target="slide35.xml"/><Relationship Id="rId30" Type="http://schemas.openxmlformats.org/officeDocument/2006/relationships/slide" Target="slide40.xml"/><Relationship Id="rId35" Type="http://schemas.openxmlformats.org/officeDocument/2006/relationships/slide" Target="slide46.xml"/></Relationships>
</file>

<file path=ppt/slides/_rels/slide30.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tags" Target="../tags/tag60.xml"/><Relationship Id="rId7" Type="http://schemas.openxmlformats.org/officeDocument/2006/relationships/slide" Target="slide21.xml"/><Relationship Id="rId12" Type="http://schemas.openxmlformats.org/officeDocument/2006/relationships/slide" Target="slide24.xml"/><Relationship Id="rId2" Type="http://schemas.openxmlformats.org/officeDocument/2006/relationships/tags" Target="../tags/tag59.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image" Target="../media/image9.svg"/><Relationship Id="rId5" Type="http://schemas.openxmlformats.org/officeDocument/2006/relationships/oleObject" Target="../embeddings/oleObject34.bin"/><Relationship Id="rId10" Type="http://schemas.openxmlformats.org/officeDocument/2006/relationships/image" Target="../media/image22.png"/><Relationship Id="rId4" Type="http://schemas.openxmlformats.org/officeDocument/2006/relationships/slideLayout" Target="../slideLayouts/slideLayout1.xml"/><Relationship Id="rId9" Type="http://schemas.openxmlformats.org/officeDocument/2006/relationships/slide" Target="slide23.xml"/></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62.xml"/><Relationship Id="rId7" Type="http://schemas.openxmlformats.org/officeDocument/2006/relationships/image" Target="../media/image22.png"/><Relationship Id="rId2" Type="http://schemas.openxmlformats.org/officeDocument/2006/relationships/tags" Target="../tags/tag61.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Layout" Target="../slideLayouts/slideLayout1.xml"/><Relationship Id="rId9" Type="http://schemas.openxmlformats.org/officeDocument/2006/relationships/slide" Target="slide24.xml"/></Relationships>
</file>

<file path=ppt/slides/_rels/slide3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4.xml"/><Relationship Id="rId7" Type="http://schemas.openxmlformats.org/officeDocument/2006/relationships/slide" Target="slide21.xml"/><Relationship Id="rId2" Type="http://schemas.openxmlformats.org/officeDocument/2006/relationships/tags" Target="../tags/tag63.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6.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6.xml"/><Relationship Id="rId7" Type="http://schemas.openxmlformats.org/officeDocument/2006/relationships/slide" Target="slide21.xml"/><Relationship Id="rId2" Type="http://schemas.openxmlformats.org/officeDocument/2006/relationships/tags" Target="../tags/tag65.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7.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8.xml"/><Relationship Id="rId7" Type="http://schemas.openxmlformats.org/officeDocument/2006/relationships/slide" Target="slide21.xml"/><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8.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70.xml"/><Relationship Id="rId7" Type="http://schemas.openxmlformats.org/officeDocument/2006/relationships/slide" Target="slide21.xml"/><Relationship Id="rId2" Type="http://schemas.openxmlformats.org/officeDocument/2006/relationships/tags" Target="../tags/tag69.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9.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72.xml"/><Relationship Id="rId7" Type="http://schemas.openxmlformats.org/officeDocument/2006/relationships/slide" Target="slide21.xml"/><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0.bin"/><Relationship Id="rId10"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slide" Target="slide41.xml"/></Relationships>
</file>

<file path=ppt/slides/_rels/slide3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74.xml"/><Relationship Id="rId7"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76.xml"/><Relationship Id="rId7" Type="http://schemas.openxmlformats.org/officeDocument/2006/relationships/slide" Target="slide21.xml"/><Relationship Id="rId2" Type="http://schemas.openxmlformats.org/officeDocument/2006/relationships/tags" Target="../tags/tag75.xml"/><Relationship Id="rId1" Type="http://schemas.openxmlformats.org/officeDocument/2006/relationships/vmlDrawing" Target="../drawings/vmlDrawing40.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2.bin"/><Relationship Id="rId10"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slide" Target="slide31.xml"/></Relationships>
</file>

<file path=ppt/slides/_rels/slide3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78.xml"/><Relationship Id="rId7" Type="http://schemas.openxmlformats.org/officeDocument/2006/relationships/image" Target="../media/image10.png"/><Relationship Id="rId2" Type="http://schemas.openxmlformats.org/officeDocument/2006/relationships/tags" Target="../tags/tag77.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80.xml"/><Relationship Id="rId7" Type="http://schemas.openxmlformats.org/officeDocument/2006/relationships/slide" Target="slide21.xml"/><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4.bin"/><Relationship Id="rId10" Type="http://schemas.openxmlformats.org/officeDocument/2006/relationships/slide" Target="slide24.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82.xml"/><Relationship Id="rId7" Type="http://schemas.openxmlformats.org/officeDocument/2006/relationships/image" Target="../media/image23.png"/><Relationship Id="rId2" Type="http://schemas.openxmlformats.org/officeDocument/2006/relationships/tags" Target="../tags/tag81.xml"/><Relationship Id="rId1" Type="http://schemas.openxmlformats.org/officeDocument/2006/relationships/vmlDrawing" Target="../drawings/vmlDrawing43.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5.bin"/><Relationship Id="rId10" Type="http://schemas.openxmlformats.org/officeDocument/2006/relationships/slide" Target="slide23.xml"/><Relationship Id="rId4" Type="http://schemas.openxmlformats.org/officeDocument/2006/relationships/slideLayout" Target="../slideLayouts/slideLayout1.xml"/><Relationship Id="rId9" Type="http://schemas.openxmlformats.org/officeDocument/2006/relationships/slide" Target="slide21.xml"/></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84.xml"/><Relationship Id="rId7" Type="http://schemas.openxmlformats.org/officeDocument/2006/relationships/image" Target="../media/image23.png"/><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xml"/><Relationship Id="rId9" Type="http://schemas.openxmlformats.org/officeDocument/2006/relationships/slide" Target="slide24.xml"/></Relationships>
</file>

<file path=ppt/slides/_rels/slide4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86.xml"/><Relationship Id="rId7" Type="http://schemas.openxmlformats.org/officeDocument/2006/relationships/slide" Target="slide21.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7.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88.xml"/><Relationship Id="rId7" Type="http://schemas.openxmlformats.org/officeDocument/2006/relationships/slide" Target="slide21.xml"/><Relationship Id="rId2" Type="http://schemas.openxmlformats.org/officeDocument/2006/relationships/tags" Target="../tags/tag87.xml"/><Relationship Id="rId1" Type="http://schemas.openxmlformats.org/officeDocument/2006/relationships/vmlDrawing" Target="../drawings/vmlDrawing46.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8.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90.xml"/><Relationship Id="rId7" Type="http://schemas.openxmlformats.org/officeDocument/2006/relationships/slide" Target="slide21.xml"/><Relationship Id="rId2" Type="http://schemas.openxmlformats.org/officeDocument/2006/relationships/tags" Target="../tags/tag89.xml"/><Relationship Id="rId1" Type="http://schemas.openxmlformats.org/officeDocument/2006/relationships/vmlDrawing" Target="../drawings/vmlDrawing47.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49.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92.xml"/><Relationship Id="rId7" Type="http://schemas.openxmlformats.org/officeDocument/2006/relationships/slide" Target="slide21.xml"/><Relationship Id="rId2" Type="http://schemas.openxmlformats.org/officeDocument/2006/relationships/tags" Target="../tags/tag91.xml"/><Relationship Id="rId1" Type="http://schemas.openxmlformats.org/officeDocument/2006/relationships/vmlDrawing" Target="../drawings/vmlDrawing48.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50.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94.xml"/><Relationship Id="rId7" Type="http://schemas.openxmlformats.org/officeDocument/2006/relationships/slide" Target="slide21.xml"/><Relationship Id="rId2" Type="http://schemas.openxmlformats.org/officeDocument/2006/relationships/tags" Target="../tags/tag93.xml"/><Relationship Id="rId1" Type="http://schemas.openxmlformats.org/officeDocument/2006/relationships/vmlDrawing" Target="../drawings/vmlDrawing49.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51.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96.xml"/><Relationship Id="rId7" Type="http://schemas.openxmlformats.org/officeDocument/2006/relationships/slide" Target="slide21.xml"/><Relationship Id="rId2" Type="http://schemas.openxmlformats.org/officeDocument/2006/relationships/tags" Target="../tags/tag95.xml"/><Relationship Id="rId1" Type="http://schemas.openxmlformats.org/officeDocument/2006/relationships/vmlDrawing" Target="../drawings/vmlDrawing50.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52.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98.xml"/><Relationship Id="rId7" Type="http://schemas.openxmlformats.org/officeDocument/2006/relationships/image" Target="../media/image23.png"/><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Layout" Target="../slideLayouts/slideLayout1.xml"/><Relationship Id="rId9" Type="http://schemas.openxmlformats.org/officeDocument/2006/relationships/slide" Target="slide24.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svg"/><Relationship Id="rId18" Type="http://schemas.openxmlformats.org/officeDocument/2006/relationships/slide" Target="slide12.xml"/><Relationship Id="rId3" Type="http://schemas.openxmlformats.org/officeDocument/2006/relationships/tags" Target="../tags/tag11.xml"/><Relationship Id="rId21" Type="http://schemas.openxmlformats.org/officeDocument/2006/relationships/slide" Target="slide15.xml"/><Relationship Id="rId7" Type="http://schemas.openxmlformats.org/officeDocument/2006/relationships/slide" Target="slide6.xml"/><Relationship Id="rId12" Type="http://schemas.openxmlformats.org/officeDocument/2006/relationships/image" Target="../media/image8.png"/><Relationship Id="rId17" Type="http://schemas.openxmlformats.org/officeDocument/2006/relationships/slide" Target="slide11.xml"/><Relationship Id="rId2" Type="http://schemas.openxmlformats.org/officeDocument/2006/relationships/tags" Target="../tags/tag10.xml"/><Relationship Id="rId16" Type="http://schemas.openxmlformats.org/officeDocument/2006/relationships/image" Target="../media/image12.svg"/><Relationship Id="rId20" Type="http://schemas.openxmlformats.org/officeDocument/2006/relationships/slide" Target="slide14.xml"/><Relationship Id="rId1" Type="http://schemas.openxmlformats.org/officeDocument/2006/relationships/vmlDrawing" Target="../drawings/vmlDrawing7.vml"/><Relationship Id="rId6" Type="http://schemas.openxmlformats.org/officeDocument/2006/relationships/image" Target="../media/image1.emf"/><Relationship Id="rId11" Type="http://schemas.openxmlformats.org/officeDocument/2006/relationships/slide" Target="slide10.xml"/><Relationship Id="rId5" Type="http://schemas.openxmlformats.org/officeDocument/2006/relationships/oleObject" Target="../embeddings/oleObject7.bin"/><Relationship Id="rId15" Type="http://schemas.openxmlformats.org/officeDocument/2006/relationships/image" Target="../media/image11.png"/><Relationship Id="rId23" Type="http://schemas.openxmlformats.org/officeDocument/2006/relationships/slide" Target="slide17.xml"/><Relationship Id="rId10" Type="http://schemas.openxmlformats.org/officeDocument/2006/relationships/slide" Target="slide9.xml"/><Relationship Id="rId19" Type="http://schemas.openxmlformats.org/officeDocument/2006/relationships/slide" Target="slide13.xml"/><Relationship Id="rId4" Type="http://schemas.openxmlformats.org/officeDocument/2006/relationships/slideLayout" Target="../slideLayouts/slideLayout1.xml"/><Relationship Id="rId9" Type="http://schemas.openxmlformats.org/officeDocument/2006/relationships/slide" Target="slide8.xml"/><Relationship Id="rId14" Type="http://schemas.openxmlformats.org/officeDocument/2006/relationships/image" Target="../media/image10.png"/><Relationship Id="rId22" Type="http://schemas.openxmlformats.org/officeDocument/2006/relationships/slide" Target="slide16.xml"/></Relationships>
</file>

<file path=ppt/slides/_rels/slide5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100.xml"/><Relationship Id="rId7" Type="http://schemas.openxmlformats.org/officeDocument/2006/relationships/slide" Target="slide21.xml"/><Relationship Id="rId2" Type="http://schemas.openxmlformats.org/officeDocument/2006/relationships/tags" Target="../tags/tag99.xml"/><Relationship Id="rId1" Type="http://schemas.openxmlformats.org/officeDocument/2006/relationships/vmlDrawing" Target="../drawings/vmlDrawing52.vml"/><Relationship Id="rId6" Type="http://schemas.openxmlformats.org/officeDocument/2006/relationships/image" Target="../media/image1.emf"/><Relationship Id="rId11" Type="http://schemas.openxmlformats.org/officeDocument/2006/relationships/slide" Target="slide24.xml"/><Relationship Id="rId5" Type="http://schemas.openxmlformats.org/officeDocument/2006/relationships/oleObject" Target="../embeddings/oleObject54.bin"/><Relationship Id="rId10" Type="http://schemas.openxmlformats.org/officeDocument/2006/relationships/image" Target="../media/image24.svg"/><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2.xml"/><Relationship Id="rId7" Type="http://schemas.openxmlformats.org/officeDocument/2006/relationships/image" Target="../media/image1.emf"/><Relationship Id="rId2" Type="http://schemas.openxmlformats.org/officeDocument/2006/relationships/tags" Target="../tags/tag101.xml"/><Relationship Id="rId1" Type="http://schemas.openxmlformats.org/officeDocument/2006/relationships/vmlDrawing" Target="../drawings/vmlDrawing53.vml"/><Relationship Id="rId6" Type="http://schemas.openxmlformats.org/officeDocument/2006/relationships/oleObject" Target="../embeddings/oleObject55.bin"/><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slide" Target="slide5.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1.xml"/><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1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emf"/><Relationship Id="rId11" Type="http://schemas.openxmlformats.org/officeDocument/2006/relationships/slide" Target="slide5.xml"/><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slideLayout" Target="../slideLayouts/slideLayout1.xml"/><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7.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tags" Target="../tags/tag19.xml"/><Relationship Id="rId7" Type="http://schemas.openxmlformats.org/officeDocument/2006/relationships/image" Target="../media/image10.png"/><Relationship Id="rId12" Type="http://schemas.openxmlformats.org/officeDocument/2006/relationships/slide" Target="slide5.xml"/><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oleObject" Target="../embeddings/oleObject13.bin"/><Relationship Id="rId4" Type="http://schemas.openxmlformats.org/officeDocument/2006/relationships/slideLayout" Target="../slideLayouts/slideLayout1.xml"/><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70A428F-988E-4FF7-9D71-650B792E9723}"/>
              </a:ext>
            </a:extLst>
          </p:cNvPr>
          <p:cNvGraphicFramePr>
            <a:graphicFrameLocks noChangeAspect="1"/>
          </p:cNvGraphicFramePr>
          <p:nvPr>
            <p:custDataLst>
              <p:tags r:id="rId2"/>
            </p:custDataLst>
            <p:extLst>
              <p:ext uri="{D42A27DB-BD31-4B8C-83A1-F6EECF244321}">
                <p14:modId xmlns:p14="http://schemas.microsoft.com/office/powerpoint/2010/main" val="1297273106"/>
              </p:ext>
            </p:extLst>
          </p:nvPr>
        </p:nvGraphicFramePr>
        <p:xfrm>
          <a:off x="1588" y="265235"/>
          <a:ext cx="1588" cy="1466"/>
        </p:xfrm>
        <a:graphic>
          <a:graphicData uri="http://schemas.openxmlformats.org/presentationml/2006/ole">
            <mc:AlternateContent xmlns:mc="http://schemas.openxmlformats.org/markup-compatibility/2006">
              <mc:Choice xmlns:v="urn:schemas-microsoft-com:vml" Requires="v">
                <p:oleObj spid="_x0000_s65559" name="Diapositive think-cell" r:id="rId4" imgW="415" imgH="416" progId="TCLayout.ActiveDocument.1">
                  <p:embed/>
                </p:oleObj>
              </mc:Choice>
              <mc:Fallback>
                <p:oleObj name="Diapositive think-cell" r:id="rId4" imgW="415" imgH="416" progId="TCLayout.ActiveDocument.1">
                  <p:embed/>
                  <p:pic>
                    <p:nvPicPr>
                      <p:cNvPr id="5" name="Objet 4" hidden="1">
                        <a:extLst>
                          <a:ext uri="{FF2B5EF4-FFF2-40B4-BE49-F238E27FC236}">
                            <a16:creationId xmlns:a16="http://schemas.microsoft.com/office/drawing/2014/main" id="{970A428F-988E-4FF7-9D71-650B792E9723}"/>
                          </a:ext>
                        </a:extLst>
                      </p:cNvPr>
                      <p:cNvPicPr/>
                      <p:nvPr/>
                    </p:nvPicPr>
                    <p:blipFill>
                      <a:blip r:embed="rId5"/>
                      <a:stretch>
                        <a:fillRect/>
                      </a:stretch>
                    </p:blipFill>
                    <p:spPr>
                      <a:xfrm>
                        <a:off x="1588" y="265235"/>
                        <a:ext cx="1588" cy="1466"/>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422F062B-F317-421B-B257-3C8B491A1ED9}"/>
              </a:ext>
            </a:extLst>
          </p:cNvPr>
          <p:cNvPicPr>
            <a:picLocks noChangeAspect="1"/>
          </p:cNvPicPr>
          <p:nvPr/>
        </p:nvPicPr>
        <p:blipFill>
          <a:blip r:embed="rId6"/>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5A901BA0-084B-4E7C-B3E5-6626BA5293A6}"/>
              </a:ext>
            </a:extLst>
          </p:cNvPr>
          <p:cNvSpPr>
            <a:spLocks noGrp="1"/>
          </p:cNvSpPr>
          <p:nvPr>
            <p:ph type="body" sz="quarter" idx="13"/>
          </p:nvPr>
        </p:nvSpPr>
        <p:spPr>
          <a:xfrm>
            <a:off x="539366" y="1967024"/>
            <a:ext cx="8065269" cy="1860790"/>
          </a:xfrm>
          <a:solidFill>
            <a:srgbClr val="FFFFFF">
              <a:alpha val="50980"/>
            </a:srgbClr>
          </a:solidFill>
        </p:spPr>
        <p:txBody>
          <a:bodyPr anchor="ctr"/>
          <a:lstStyle/>
          <a:p>
            <a:pPr>
              <a:lnSpc>
                <a:spcPct val="80000"/>
              </a:lnSpc>
              <a:spcBef>
                <a:spcPct val="0"/>
              </a:spcBef>
              <a:spcAft>
                <a:spcPts val="511"/>
              </a:spcAft>
            </a:pPr>
            <a:r>
              <a:rPr lang="fr-FR" sz="4090" dirty="0">
                <a:latin typeface="Calibri" panose="020F0502020204030204" pitchFamily="34" charset="0"/>
                <a:cs typeface="Calibri" panose="020F0502020204030204" pitchFamily="34" charset="0"/>
              </a:rPr>
              <a:t>Guide des prestations et aides financières de l’AGEFIPH et du FIPHFP</a:t>
            </a:r>
          </a:p>
        </p:txBody>
      </p:sp>
    </p:spTree>
    <p:extLst>
      <p:ext uri="{BB962C8B-B14F-4D97-AF65-F5344CB8AC3E}">
        <p14:creationId xmlns:p14="http://schemas.microsoft.com/office/powerpoint/2010/main" val="298982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E9DBC17-9DCC-40A6-8EDE-207C9C83A464}"/>
              </a:ext>
            </a:extLst>
          </p:cNvPr>
          <p:cNvGraphicFramePr>
            <a:graphicFrameLocks noChangeAspect="1"/>
          </p:cNvGraphicFramePr>
          <p:nvPr>
            <p:custDataLst>
              <p:tags r:id="rId2"/>
            </p:custData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1706"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E9DBC17-9DCC-40A6-8EDE-207C9C83A464}"/>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9C7CF6C-CD8D-477E-BF64-B2200E467535}"/>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p:txBody>
          <a:bodyPr/>
          <a:lstStyle/>
          <a:p>
            <a:pPr>
              <a:lnSpc>
                <a:spcPct val="80000"/>
              </a:lnSpc>
            </a:pPr>
            <a:r>
              <a:rPr lang="fr-FR" dirty="0"/>
              <a:t>Conseil et accompagnement à la création ou la reprise d’entreprise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91387" y="3679149"/>
            <a:ext cx="4646490" cy="2408610"/>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Cette prestation a pour objectif d’accompagner et faciliter la création d’entreprise par une personne handicapée à travers l’aide d’un professionnel spécialisé dans la création d’entreprise avant et pendant votre projet de création ou reprise d’entreprise.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L’aide comprend :</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 L’accompagnement par un prestataire spécialiste de la création d’entreprise sélectionné par l’Agefiph, avant et pendant la création ou la reprise d’une entreprise. Un suivi après la création peut également être proposé selon les besoins.</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Une trousse micro-assurance comprenant quatre garanties : multirisque professionnelle, responsabilité civile professionnelle, prévoyance (accident, maladie) et santé (soins médicaux, dentaires et hospitalisation).</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916210" y="3421466"/>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191386" y="1970642"/>
            <a:ext cx="8676166" cy="148963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b="1" dirty="0">
                <a:solidFill>
                  <a:srgbClr val="000000"/>
                </a:solidFill>
                <a:latin typeface="Calibri" panose="020F0502020204030204" pitchFamily="34" charset="0"/>
                <a:cs typeface="Calibri" panose="020F0502020204030204" pitchFamily="34" charset="0"/>
              </a:rPr>
              <a:t>Bénéficiaires de l’obligation d’emploi des travailleurs handicapés, ou en voie de reconnaissance (transmission obligatoire de l’accusé de réception de la démarche en cours).</a:t>
            </a:r>
            <a:endParaRPr lang="fr-FR" sz="1050" b="1" strike="sngStrike" dirty="0">
              <a:solidFill>
                <a:srgbClr val="000000"/>
              </a:solidFill>
              <a:latin typeface="Calibri" panose="020F0502020204030204" pitchFamily="34" charset="0"/>
              <a:cs typeface="Calibri" panose="020F0502020204030204" pitchFamily="34" charset="0"/>
            </a:endParaRPr>
          </a:p>
          <a:p>
            <a:pPr defTabSz="844083"/>
            <a:endParaRPr lang="fr-FR" sz="1050" strike="sngStrike" dirty="0">
              <a:solidFill>
                <a:srgbClr val="00B050"/>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Bénéficier du soutien d’un expert pour créer ou reprendre une entreprise</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1106479" y="1771533"/>
            <a:ext cx="2269081"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5037281" y="3679149"/>
            <a:ext cx="3830271" cy="240861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 prestation est mobilisée exclusivement sur prescription du conseiller à l’emploi Cap emploi, Pôle emploi ou Mission Locale.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 prescripteur doit transmettre la demande </a:t>
            </a:r>
            <a:r>
              <a:rPr lang="fr-FR" sz="1050" b="1" dirty="0">
                <a:solidFill>
                  <a:srgbClr val="000000"/>
                </a:solidFill>
                <a:latin typeface="Calibri Light" panose="020F0302020204030204" pitchFamily="34" charset="0"/>
                <a:cs typeface="Calibri Light" panose="020F0302020204030204" pitchFamily="34" charset="0"/>
              </a:rPr>
              <a:t>directement au prestataire habilité par l’</a:t>
            </a:r>
            <a:r>
              <a:rPr lang="fr-FR" sz="1050" b="1" dirty="0" err="1">
                <a:solidFill>
                  <a:srgbClr val="000000"/>
                </a:solidFill>
                <a:latin typeface="Calibri Light" panose="020F0302020204030204" pitchFamily="34" charset="0"/>
                <a:cs typeface="Calibri Light" panose="020F0302020204030204" pitchFamily="34" charset="0"/>
              </a:rPr>
              <a:t>Agefiph</a:t>
            </a:r>
            <a:r>
              <a:rPr lang="fr-FR" sz="1050" b="1" dirty="0">
                <a:solidFill>
                  <a:srgbClr val="000000"/>
                </a:solidFill>
                <a:latin typeface="Calibri Light" panose="020F0302020204030204" pitchFamily="34" charset="0"/>
                <a:cs typeface="Calibri Light" panose="020F0302020204030204" pitchFamily="34" charset="0"/>
              </a:rPr>
              <a:t> en région.</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5910514" y="3508687"/>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5037283" y="1235527"/>
            <a:ext cx="3830269"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91072" y="1275075"/>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17" name="Triangle rectangle 16">
            <a:extLst>
              <a:ext uri="{FF2B5EF4-FFF2-40B4-BE49-F238E27FC236}">
                <a16:creationId xmlns:a16="http://schemas.microsoft.com/office/drawing/2014/main" id="{716D238E-7EC2-40E2-8EDE-490046A2561E}"/>
              </a:ext>
            </a:extLst>
          </p:cNvPr>
          <p:cNvSpPr/>
          <p:nvPr/>
        </p:nvSpPr>
        <p:spPr bwMode="auto">
          <a:xfrm rot="10800000">
            <a:off x="7962350" y="8589"/>
            <a:ext cx="1162737" cy="1038225"/>
          </a:xfrm>
          <a:prstGeom prst="rtTriangle">
            <a:avLst/>
          </a:prstGeom>
          <a:solidFill>
            <a:srgbClr val="009999">
              <a:alpha val="60000"/>
            </a:srgbClr>
          </a:solidFill>
          <a:ln w="9525" cap="flat" cmpd="sng" algn="ctr">
            <a:solidFill>
              <a:srgbClr val="009999"/>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33969F"/>
              </a:solidFill>
              <a:latin typeface="Arial" charset="0"/>
              <a:cs typeface="Arial" charset="0"/>
            </a:endParaRPr>
          </a:p>
        </p:txBody>
      </p:sp>
      <p:pic>
        <p:nvPicPr>
          <p:cNvPr id="19" name="Espace réservé du contenu 5" descr="Bâtiment">
            <a:extLst>
              <a:ext uri="{FF2B5EF4-FFF2-40B4-BE49-F238E27FC236}">
                <a16:creationId xmlns:a16="http://schemas.microsoft.com/office/drawing/2014/main" id="{57AADAB9-2226-4302-AF98-B53F7C3822A1}"/>
              </a:ext>
            </a:extLst>
          </p:cNvPr>
          <p:cNvPicPr>
            <a:picLocks noGrp="1" noChangeAspect="1"/>
          </p:cNvPicPr>
          <p:nvPr>
            <p:ph sz="quarter" idx="11"/>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4519" y="146776"/>
            <a:ext cx="337764" cy="337764"/>
          </a:xfrm>
        </p:spPr>
      </p:pic>
      <p:sp>
        <p:nvSpPr>
          <p:cNvPr id="13" name="ZoneTexte 12">
            <a:extLst>
              <a:ext uri="{FF2B5EF4-FFF2-40B4-BE49-F238E27FC236}">
                <a16:creationId xmlns:a16="http://schemas.microsoft.com/office/drawing/2014/main" id="{06BC07D5-9855-4F56-90EC-D7C9A0F00E41}"/>
              </a:ext>
            </a:extLst>
          </p:cNvPr>
          <p:cNvSpPr txBox="1"/>
          <p:nvPr/>
        </p:nvSpPr>
        <p:spPr>
          <a:xfrm>
            <a:off x="191386" y="1356391"/>
            <a:ext cx="4054604"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Une solution pour créer son entreprise  »</a:t>
            </a:r>
          </a:p>
        </p:txBody>
      </p:sp>
      <p:sp>
        <p:nvSpPr>
          <p:cNvPr id="20" name="ZoneTexte 11">
            <a:hlinkClick r:id="rId9" action="ppaction://hlinksldjump"/>
            <a:extLst>
              <a:ext uri="{FF2B5EF4-FFF2-40B4-BE49-F238E27FC236}">
                <a16:creationId xmlns:a16="http://schemas.microsoft.com/office/drawing/2014/main" id="{B5A8DF72-1C41-4AF9-8EAF-1307BACA331C}"/>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2" name="Freeform 350">
            <a:hlinkClick r:id="" action="ppaction://hlinkshowjump?jump=firstslide"/>
            <a:extLst>
              <a:ext uri="{FF2B5EF4-FFF2-40B4-BE49-F238E27FC236}">
                <a16:creationId xmlns:a16="http://schemas.microsoft.com/office/drawing/2014/main" id="{7C453BAD-A36A-4C6C-A4EB-064DD822B091}"/>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098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D322D12-3A79-4E14-B4B0-4E9DB42615C0}"/>
              </a:ext>
            </a:extLst>
          </p:cNvPr>
          <p:cNvGraphicFramePr>
            <a:graphicFrameLocks noChangeAspect="1"/>
          </p:cNvGraphicFramePr>
          <p:nvPr>
            <p:custDataLst>
              <p:tags r:id="rId2"/>
            </p:custData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2730"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D322D12-3A79-4E14-B4B0-4E9DB42615C0}"/>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9CF065-5AC6-4584-87C8-DF2658FDD151}"/>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p:txBody>
          <a:bodyPr/>
          <a:lstStyle/>
          <a:p>
            <a:pPr>
              <a:lnSpc>
                <a:spcPct val="80000"/>
              </a:lnSpc>
            </a:pPr>
            <a:r>
              <a:rPr lang="fr-FR" dirty="0"/>
              <a:t>Aide au défraiement des stagiaires handicapés en formation courte</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91015" y="3429000"/>
            <a:ext cx="3749235" cy="2658758"/>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L’aide aux défraiements vise à lever les obstacles financiers pouvant constituer un frein à l’entrée en formation et à son suivi. L’aide aux défraiements contribue au financement des frais de transport et de restauration d’une part, et le cas échéant des frais de garde d’enfants d’autre part.</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L’aide est versée à la personne en une seule fois au démarrage de la formation. Le montant de la subvention correspond obligatoirement au nombre de jours de formation x 20 € par jour, indiqué par l’organisme de formation sur le formulaire, dans la limite du plafond de 600 € par nature de défraiement. Le bénéficiaire recevra une lettre d’attribution </a:t>
            </a:r>
            <a:r>
              <a:rPr lang="fr-FR" sz="1050" b="1" dirty="0">
                <a:solidFill>
                  <a:srgbClr val="000000"/>
                </a:solidFill>
                <a:latin typeface="Calibri Light" panose="020F0302020204030204" pitchFamily="34" charset="0"/>
                <a:cs typeface="Calibri Light" panose="020F0302020204030204" pitchFamily="34" charset="0"/>
              </a:rPr>
              <a:t>AGEFIPH</a:t>
            </a:r>
            <a:r>
              <a:rPr lang="fr-FR" sz="1050" b="1" dirty="0">
                <a:solidFill>
                  <a:srgbClr val="00B050"/>
                </a:solidFill>
                <a:latin typeface="Calibri Light" panose="020F0302020204030204" pitchFamily="34" charset="0"/>
                <a:cs typeface="Calibri Light" panose="020F0302020204030204" pitchFamily="34" charset="0"/>
              </a:rPr>
              <a:t> </a:t>
            </a:r>
            <a:r>
              <a:rPr lang="fr-FR" sz="1050" dirty="0">
                <a:solidFill>
                  <a:srgbClr val="000000"/>
                </a:solidFill>
                <a:latin typeface="Calibri Light" panose="020F0302020204030204" pitchFamily="34" charset="0"/>
                <a:cs typeface="Calibri Light" panose="020F0302020204030204" pitchFamily="34" charset="0"/>
              </a:rPr>
              <a:t>de l’aide aux défraiements accompagné d’un échéancier mentionnant le versement à venir.</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19609" y="3211299"/>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291015" y="1970641"/>
            <a:ext cx="8690602" cy="1278724"/>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stagiaires en formations courtes bénéficiaires :</a:t>
            </a:r>
          </a:p>
          <a:p>
            <a:pPr marL="158265" indent="-158265" defTabSz="844083">
              <a:buFontTx/>
              <a:buChar char="-"/>
            </a:pPr>
            <a:r>
              <a:rPr lang="fr-FR" sz="1050" dirty="0">
                <a:solidFill>
                  <a:srgbClr val="000000"/>
                </a:solidFill>
                <a:latin typeface="Calibri Light" panose="020F0302020204030204" pitchFamily="34" charset="0"/>
                <a:cs typeface="Calibri Light" panose="020F0302020204030204" pitchFamily="34" charset="0"/>
              </a:rPr>
              <a:t>non indemnisés en ARE par Pôle emploi</a:t>
            </a:r>
          </a:p>
          <a:p>
            <a:pPr marL="158265" indent="-158265" defTabSz="844083">
              <a:buFontTx/>
              <a:buChar char="-"/>
            </a:pPr>
            <a:r>
              <a:rPr lang="fr-FR" sz="1050" dirty="0">
                <a:solidFill>
                  <a:srgbClr val="000000"/>
                </a:solidFill>
                <a:latin typeface="Calibri Light" panose="020F0302020204030204" pitchFamily="34" charset="0"/>
                <a:cs typeface="Calibri Light" panose="020F0302020204030204" pitchFamily="34" charset="0"/>
              </a:rPr>
              <a:t> salariés en Contrat Unique d’Insertion (CUI) ou en Emploi d’avenir (EA – pour les contrats conclus avant 2018) lorsque la formation se déroule hors temps de travail </a:t>
            </a:r>
          </a:p>
          <a:p>
            <a:pPr defTabSz="844083"/>
            <a:r>
              <a:rPr lang="fr-FR" sz="1050" b="1" dirty="0">
                <a:solidFill>
                  <a:srgbClr val="000000"/>
                </a:solidFill>
                <a:latin typeface="Calibri Light" panose="020F0302020204030204" pitchFamily="34" charset="0"/>
                <a:cs typeface="Calibri Light" panose="020F0302020204030204" pitchFamily="34" charset="0"/>
              </a:rPr>
              <a:t>Les personnes indemnisées par Pôle emploi ne sont pas éligibles aux défraiements, même lorsque le montant de leur indemnisation est faible.</a:t>
            </a:r>
          </a:p>
          <a:p>
            <a:pPr defTabSz="844083"/>
            <a:r>
              <a:rPr lang="fr-FR" sz="1050" dirty="0">
                <a:solidFill>
                  <a:srgbClr val="000000"/>
                </a:solidFill>
                <a:latin typeface="Calibri Light" panose="020F0302020204030204" pitchFamily="34" charset="0"/>
                <a:cs typeface="Calibri Light" panose="020F0302020204030204" pitchFamily="34" charset="0"/>
              </a:rPr>
              <a:t>Soutenir financièrement les personnes avec la prise en charge des frais annexes </a:t>
            </a:r>
          </a:p>
        </p:txBody>
      </p:sp>
      <p:sp>
        <p:nvSpPr>
          <p:cNvPr id="9" name="ZoneTexte 9">
            <a:extLst>
              <a:ext uri="{FF2B5EF4-FFF2-40B4-BE49-F238E27FC236}">
                <a16:creationId xmlns:a16="http://schemas.microsoft.com/office/drawing/2014/main" id="{00407488-C32E-4554-B80B-DD717632355F}"/>
              </a:ext>
            </a:extLst>
          </p:cNvPr>
          <p:cNvSpPr txBox="1"/>
          <p:nvPr/>
        </p:nvSpPr>
        <p:spPr>
          <a:xfrm>
            <a:off x="982678" y="1784002"/>
            <a:ext cx="2791695"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173188" y="3429001"/>
            <a:ext cx="4808429" cy="2658758"/>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 demande d'aide est faite par la personne handicapée. </a:t>
            </a:r>
            <a:r>
              <a:rPr lang="fr-FR" sz="1050" dirty="0">
                <a:solidFill>
                  <a:srgbClr val="000000"/>
                </a:solidFill>
                <a:latin typeface="Calibri Light" panose="020F0302020204030204" pitchFamily="34" charset="0"/>
                <a:cs typeface="Calibri Light" panose="020F0302020204030204" pitchFamily="34" charset="0"/>
              </a:rPr>
              <a:t>Un formulaire  </a:t>
            </a:r>
            <a:r>
              <a:rPr lang="fr-FR" sz="1050" dirty="0">
                <a:solidFill>
                  <a:srgbClr val="20001F"/>
                </a:solidFill>
                <a:latin typeface="Calibri Light" panose="020F0302020204030204" pitchFamily="34" charset="0"/>
                <a:cs typeface="Calibri Light" panose="020F0302020204030204" pitchFamily="34" charset="0"/>
              </a:rPr>
              <a:t>de demande d’intervention Agefiph (voir </a:t>
            </a:r>
            <a:r>
              <a:rPr lang="fr-FR" sz="1050" dirty="0">
                <a:solidFill>
                  <a:srgbClr val="20001F"/>
                </a:solidFill>
                <a:latin typeface="Calibri Light" panose="020F0302020204030204" pitchFamily="34" charset="0"/>
                <a:cs typeface="Calibri Light" panose="020F0302020204030204" pitchFamily="34" charset="0"/>
                <a:hlinkClick r:id="rId7"/>
              </a:rPr>
              <a:t>ici</a:t>
            </a:r>
            <a:r>
              <a:rPr lang="fr-FR" sz="1050" dirty="0">
                <a:solidFill>
                  <a:srgbClr val="20001F"/>
                </a:solidFill>
                <a:latin typeface="Calibri Light" panose="020F0302020204030204" pitchFamily="34" charset="0"/>
                <a:cs typeface="Calibri Light" panose="020F0302020204030204" pitchFamily="34" charset="0"/>
              </a:rPr>
              <a:t>) est adressée à la Délégation régionale Agefiph dont dépend la personne (voir liste </a:t>
            </a:r>
            <a:r>
              <a:rPr lang="fr-FR" sz="1050" dirty="0">
                <a:solidFill>
                  <a:srgbClr val="20001F"/>
                </a:solidFill>
                <a:latin typeface="Calibri Light" panose="020F0302020204030204" pitchFamily="34" charset="0"/>
                <a:cs typeface="Calibri Light" panose="020F0302020204030204" pitchFamily="34" charset="0"/>
                <a:hlinkClick r:id="rId8" action="ppaction://hlinksldjump"/>
              </a:rPr>
              <a:t>ici</a:t>
            </a:r>
            <a:r>
              <a:rPr lang="fr-FR" sz="1050" dirty="0">
                <a:solidFill>
                  <a:srgbClr val="20001F"/>
                </a:solidFill>
                <a:latin typeface="Calibri Light" panose="020F0302020204030204" pitchFamily="34" charset="0"/>
                <a:cs typeface="Calibri Light" panose="020F0302020204030204" pitchFamily="34" charset="0"/>
              </a:rPr>
              <a:t>) ainsi qu’un certain nombre de documents à transmettre :</a:t>
            </a:r>
          </a:p>
          <a:p>
            <a:pPr defTabSz="844083"/>
            <a:r>
              <a:rPr lang="fr-FR" sz="1050" dirty="0">
                <a:solidFill>
                  <a:srgbClr val="000000"/>
                </a:solidFill>
                <a:latin typeface="Calibri Light" panose="020F0302020204030204" pitchFamily="34" charset="0"/>
                <a:cs typeface="Calibri Light" panose="020F0302020204030204" pitchFamily="34" charset="0"/>
              </a:rPr>
              <a:t>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formulaire de demande signé par l’organisme de formation et la personne handicapée (La demande se fait au moyen d’un formulaire disponible sous la forme d’un PDF saisissable dans l’espace professionnel du site de l’Agefiph et dans l’Extranet formation</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titre de bénéficiaire de l'obligation d'emploi ou demande en cours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Un relevé d’identité bancaire du destinataire de la subvention.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Pour être recevable, la demande d’aide aux défraiements doit parvenir à l’Agefiph au démarrage de la formation (au plus tôt le jour de l’entrée en formation).</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597681" y="3311705"/>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173187" y="1265498"/>
            <a:ext cx="4808430"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4372593" y="1330200"/>
          <a:ext cx="3988136" cy="453802"/>
        </p:xfrm>
        <a:graphic>
          <a:graphicData uri="http://schemas.openxmlformats.org/drawingml/2006/table">
            <a:tbl>
              <a:tblPr firstRow="1" bandRow="1">
                <a:tableStyleId>{5940675A-B579-460E-94D1-54222C63F5DA}</a:tableStyleId>
              </a:tblPr>
              <a:tblGrid>
                <a:gridCol w="997034">
                  <a:extLst>
                    <a:ext uri="{9D8B030D-6E8A-4147-A177-3AD203B41FA5}">
                      <a16:colId xmlns:a16="http://schemas.microsoft.com/office/drawing/2014/main" val="2759689592"/>
                    </a:ext>
                  </a:extLst>
                </a:gridCol>
                <a:gridCol w="997034">
                  <a:extLst>
                    <a:ext uri="{9D8B030D-6E8A-4147-A177-3AD203B41FA5}">
                      <a16:colId xmlns:a16="http://schemas.microsoft.com/office/drawing/2014/main" val="1952809460"/>
                    </a:ext>
                  </a:extLst>
                </a:gridCol>
                <a:gridCol w="997034">
                  <a:extLst>
                    <a:ext uri="{9D8B030D-6E8A-4147-A177-3AD203B41FA5}">
                      <a16:colId xmlns:a16="http://schemas.microsoft.com/office/drawing/2014/main" val="128962918"/>
                    </a:ext>
                  </a:extLst>
                </a:gridCol>
                <a:gridCol w="997034">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C9AA43E1-8B00-4EFB-A491-C4F4BE029CF7}"/>
              </a:ext>
            </a:extLst>
          </p:cNvPr>
          <p:cNvSpPr txBox="1"/>
          <p:nvPr/>
        </p:nvSpPr>
        <p:spPr>
          <a:xfrm>
            <a:off x="291015" y="1373407"/>
            <a:ext cx="3855198"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vous former »</a:t>
            </a:r>
          </a:p>
        </p:txBody>
      </p:sp>
      <p:sp>
        <p:nvSpPr>
          <p:cNvPr id="22" name="Triangle rectangle 21">
            <a:extLst>
              <a:ext uri="{FF2B5EF4-FFF2-40B4-BE49-F238E27FC236}">
                <a16:creationId xmlns:a16="http://schemas.microsoft.com/office/drawing/2014/main" id="{C51AF373-9701-42D2-A408-D9D2CF3D8123}"/>
              </a:ext>
            </a:extLst>
          </p:cNvPr>
          <p:cNvSpPr/>
          <p:nvPr/>
        </p:nvSpPr>
        <p:spPr bwMode="auto">
          <a:xfrm rot="10800000">
            <a:off x="7981263" y="0"/>
            <a:ext cx="1162737" cy="1038225"/>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Espace réservé du contenu 10" descr="Livre fermé">
            <a:extLst>
              <a:ext uri="{FF2B5EF4-FFF2-40B4-BE49-F238E27FC236}">
                <a16:creationId xmlns:a16="http://schemas.microsoft.com/office/drawing/2014/main" id="{2C416F5E-5A32-40F9-99B2-3EFA272BAB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2352" y="89126"/>
            <a:ext cx="389265" cy="389265"/>
          </a:xfrm>
          <a:prstGeom prst="rect">
            <a:avLst/>
          </a:prstGeom>
        </p:spPr>
      </p:pic>
      <p:sp>
        <p:nvSpPr>
          <p:cNvPr id="24" name="ZoneTexte 11">
            <a:hlinkClick r:id="rId11" action="ppaction://hlinksldjump"/>
            <a:extLst>
              <a:ext uri="{FF2B5EF4-FFF2-40B4-BE49-F238E27FC236}">
                <a16:creationId xmlns:a16="http://schemas.microsoft.com/office/drawing/2014/main" id="{4FAF3462-F3BE-48E6-AB4F-D9A1914D59C9}"/>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F0C608DF-D2FF-42F3-875E-C917E572E8F3}"/>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0738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F2107426-E742-45FE-8D73-08ABE11D6E98}"/>
              </a:ext>
            </a:extLst>
          </p:cNvPr>
          <p:cNvGraphicFramePr>
            <a:graphicFrameLocks noChangeAspect="1"/>
          </p:cNvGraphicFramePr>
          <p:nvPr>
            <p:custDataLst>
              <p:tags r:id="rId2"/>
            </p:custDataLst>
            <p:extLst>
              <p:ext uri="{D42A27DB-BD31-4B8C-83A1-F6EECF244321}">
                <p14:modId xmlns:p14="http://schemas.microsoft.com/office/powerpoint/2010/main" val="2185215823"/>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375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F2107426-E742-45FE-8D73-08ABE11D6E98}"/>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3A1469-C737-4C42-B8E6-06ABD34FB98C}"/>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p:txBody>
          <a:bodyPr/>
          <a:lstStyle/>
          <a:p>
            <a:pPr>
              <a:lnSpc>
                <a:spcPct val="80000"/>
              </a:lnSpc>
            </a:pPr>
            <a:r>
              <a:rPr lang="fr-FR" dirty="0"/>
              <a:t>Aide à la formation des personnes handicapées dans le cadre du parcours vers l’emploi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91018" y="3348152"/>
            <a:ext cx="2153977" cy="2739605"/>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a pour objectif de permettre à une personne handicapée d’acquérir par la formation les compétences nécessaires pour un accès durable à l’emploi. Il peut s’agir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de mobilisation ou de remise à niveau,</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pré qualifiantes ou qualifiantes</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certifiantes ou diplômantes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684151" y="3149043"/>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291018" y="1913934"/>
            <a:ext cx="8561964" cy="1177814"/>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 demandeur d’emploi handicapé :</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Inscrit ou non à Pôle Emploi lorsque la durée de la formation est supérieure à 40 heures</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Inscrit à Pôle emploi lorsque la durée de la formation est inférieure à 40 heures</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L’accès aux formations individuelles rémunérées par l’Agefiph est privilégié pour les demandeurs d’emploi handicapés non indemnisés.</a:t>
            </a:r>
          </a:p>
          <a:p>
            <a:pPr defTabSz="844083">
              <a:buFont typeface="Arial" panose="020B0604020202020204" pitchFamily="34" charset="0"/>
              <a:buChar char="•"/>
            </a:pPr>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Soutenir financièrement les personnes dans le financement de leur projet de formation</a:t>
            </a:r>
          </a:p>
        </p:txBody>
      </p:sp>
      <p:sp>
        <p:nvSpPr>
          <p:cNvPr id="9" name="ZoneTexte 9">
            <a:extLst>
              <a:ext uri="{FF2B5EF4-FFF2-40B4-BE49-F238E27FC236}">
                <a16:creationId xmlns:a16="http://schemas.microsoft.com/office/drawing/2014/main" id="{00407488-C32E-4554-B80B-DD717632355F}"/>
              </a:ext>
            </a:extLst>
          </p:cNvPr>
          <p:cNvSpPr txBox="1"/>
          <p:nvPr/>
        </p:nvSpPr>
        <p:spPr>
          <a:xfrm>
            <a:off x="783272" y="1694004"/>
            <a:ext cx="2392881"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2577934" y="3348153"/>
            <a:ext cx="6275048" cy="2739605"/>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L’aide est prescrite par le conseiller Pôle emploi, Cap emploi, Mission locale ou par l’Agefiph. Le prescripteur envoie une demande d’intervention à la délégation régionale de l’AGEFIPH (voir </a:t>
            </a:r>
            <a:r>
              <a:rPr lang="fr-FR" sz="1050" dirty="0">
                <a:solidFill>
                  <a:srgbClr val="000000"/>
                </a:solidFill>
                <a:latin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ici</a:t>
            </a:r>
            <a:r>
              <a:rPr lang="fr-FR" sz="1050" dirty="0">
                <a:solidFill>
                  <a:srgbClr val="000000"/>
                </a:solidFill>
                <a:latin typeface="Calibri Light" panose="020F0302020204030204" pitchFamily="34" charset="0"/>
                <a:cs typeface="Calibri Light" panose="020F0302020204030204" pitchFamily="34" charset="0"/>
              </a:rPr>
              <a:t>) dont le demandeur dépend (voir liste </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extLst>
                    <a:ext uri="{A12FA001-AC4F-418D-AE19-62706E023703}">
                      <ahyp:hlinkClr xmlns:ahyp="http://schemas.microsoft.com/office/drawing/2018/hyperlinkcolor" val="tx"/>
                    </a:ext>
                  </a:extLst>
                </a:hlinkClick>
              </a:rPr>
              <a:t>ici</a:t>
            </a:r>
            <a:r>
              <a:rPr lang="fr-FR" sz="1050" dirty="0">
                <a:solidFill>
                  <a:srgbClr val="000000"/>
                </a:solidFill>
                <a:latin typeface="Calibri Light" panose="020F0302020204030204" pitchFamily="34" charset="0"/>
                <a:cs typeface="Calibri Light" panose="020F0302020204030204" pitchFamily="34" charset="0"/>
              </a:rPr>
              <a:t>) ainsi qu’un certain nombre de documents à transmettre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titre de bénéficiaire de l'obligation d'emploi ou demande en cours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Un relevé d’identité bancaire du destinataire de la subvention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Si la demande concerne une personne inscrite à Pôle emploi : une attestation d’inscription à Pôle Emploi actualisée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L’attestation de prescription de la formation (AISF);</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devis nominatif établi par l’organisme de formation mentionnant le libellé de la ou des formations, le ou les numéros du </a:t>
            </a:r>
            <a:r>
              <a:rPr lang="fr-FR" sz="1050" dirty="0" err="1">
                <a:solidFill>
                  <a:srgbClr val="000000"/>
                </a:solidFill>
                <a:latin typeface="Calibri Light" panose="020F0302020204030204" pitchFamily="34" charset="0"/>
                <a:cs typeface="Calibri Light" panose="020F0302020204030204" pitchFamily="34" charset="0"/>
              </a:rPr>
              <a:t>Formacode</a:t>
            </a:r>
            <a:r>
              <a:rPr lang="fr-FR" sz="1050" dirty="0">
                <a:solidFill>
                  <a:srgbClr val="000000"/>
                </a:solidFill>
                <a:latin typeface="Calibri Light" panose="020F0302020204030204" pitchFamily="34" charset="0"/>
                <a:cs typeface="Calibri Light" panose="020F0302020204030204" pitchFamily="34" charset="0"/>
              </a:rPr>
              <a:t>, les dates de début et de fin, le nombre d’heures en centre et en entreprise </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Une attestation des cofinancements accordés ou prévus pour l’action (Pôle Emploi, Conseil Régional…)</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document valant engagement sur les critères et indicateurs qualité, signé de l’organisme de formation (voir </a:t>
            </a:r>
            <a:r>
              <a:rPr lang="fr-FR" sz="1050" dirty="0">
                <a:solidFill>
                  <a:srgbClr val="000000"/>
                </a:solidFill>
                <a:latin typeface="Calibri Light" panose="020F0302020204030204" pitchFamily="34" charset="0"/>
                <a:cs typeface="Calibri Light" panose="020F0302020204030204" pitchFamily="34" charset="0"/>
                <a:hlinkClick r:id="rId9">
                  <a:extLst>
                    <a:ext uri="{A12FA001-AC4F-418D-AE19-62706E023703}">
                      <ahyp:hlinkClr xmlns:ahyp="http://schemas.microsoft.com/office/drawing/2018/hyperlinkcolor" val="tx"/>
                    </a:ext>
                  </a:extLst>
                </a:hlinkClick>
              </a:rPr>
              <a:t>ici</a:t>
            </a:r>
            <a:r>
              <a:rPr lang="fr-FR" sz="1050" dirty="0">
                <a:solidFill>
                  <a:srgbClr val="000000"/>
                </a:solidFill>
                <a:latin typeface="Calibri Light" panose="020F0302020204030204" pitchFamily="34" charset="0"/>
                <a:cs typeface="Calibri Light" panose="020F0302020204030204" pitchFamily="34" charset="0"/>
              </a:rPr>
              <a:t>) et le document relatif à l’information des bénéficiaires (voir </a:t>
            </a:r>
            <a:r>
              <a:rPr lang="fr-FR" sz="1050" dirty="0">
                <a:solidFill>
                  <a:srgbClr val="000000"/>
                </a:solidFill>
                <a:latin typeface="Calibri Light" panose="020F0302020204030204" pitchFamily="34" charset="0"/>
                <a:cs typeface="Calibri Light" panose="020F0302020204030204" pitchFamily="34" charset="0"/>
                <a:hlinkClick r:id="rId10"/>
              </a:rPr>
              <a:t>ici</a:t>
            </a:r>
            <a:r>
              <a:rPr lang="fr-FR" sz="1050" dirty="0">
                <a:solidFill>
                  <a:srgbClr val="000000"/>
                </a:solidFill>
                <a:latin typeface="Calibri Light" panose="020F0302020204030204" pitchFamily="34" charset="0"/>
                <a:cs typeface="Calibri Light" panose="020F0302020204030204" pitchFamily="34" charset="0"/>
              </a:rPr>
              <a:t>);</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programme de la formation.</a:t>
            </a:r>
          </a:p>
          <a:p>
            <a:pPr defTabSz="844083"/>
            <a:r>
              <a:rPr lang="fr-FR" sz="1050" dirty="0">
                <a:solidFill>
                  <a:srgbClr val="000000"/>
                </a:solidFill>
                <a:latin typeface="Calibri Light" panose="020F0302020204030204" pitchFamily="34" charset="0"/>
                <a:cs typeface="Calibri Light" panose="020F0302020204030204" pitchFamily="34" charset="0"/>
              </a:rPr>
              <a:t>La demande d’aide à la formation doit être adressée au minimum </a:t>
            </a:r>
            <a:r>
              <a:rPr lang="fr-FR" sz="1050" b="1" dirty="0">
                <a:solidFill>
                  <a:srgbClr val="000000"/>
                </a:solidFill>
                <a:latin typeface="Calibri Light" panose="020F0302020204030204" pitchFamily="34" charset="0"/>
                <a:cs typeface="Calibri Light" panose="020F0302020204030204" pitchFamily="34" charset="0"/>
              </a:rPr>
              <a:t>1 mois avant l’entrée en formation</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2887214" y="3201140"/>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5103752" y="1235527"/>
            <a:ext cx="3749230"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70220" y="1292749"/>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19EB0CBD-4DD8-4C15-A80F-7C7A57F48461}"/>
              </a:ext>
            </a:extLst>
          </p:cNvPr>
          <p:cNvSpPr txBox="1"/>
          <p:nvPr/>
        </p:nvSpPr>
        <p:spPr>
          <a:xfrm>
            <a:off x="783271" y="1301997"/>
            <a:ext cx="3855198"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vous former »</a:t>
            </a:r>
          </a:p>
        </p:txBody>
      </p:sp>
      <p:sp>
        <p:nvSpPr>
          <p:cNvPr id="22" name="Triangle rectangle 21">
            <a:extLst>
              <a:ext uri="{FF2B5EF4-FFF2-40B4-BE49-F238E27FC236}">
                <a16:creationId xmlns:a16="http://schemas.microsoft.com/office/drawing/2014/main" id="{BF389CD2-522A-4E89-A9C8-0C3F49BEF353}"/>
              </a:ext>
            </a:extLst>
          </p:cNvPr>
          <p:cNvSpPr/>
          <p:nvPr/>
        </p:nvSpPr>
        <p:spPr bwMode="auto">
          <a:xfrm rot="10800000">
            <a:off x="7981263" y="0"/>
            <a:ext cx="1162737" cy="1038225"/>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Espace réservé du contenu 10" descr="Livre fermé">
            <a:extLst>
              <a:ext uri="{FF2B5EF4-FFF2-40B4-BE49-F238E27FC236}">
                <a16:creationId xmlns:a16="http://schemas.microsoft.com/office/drawing/2014/main" id="{94582B53-E32D-4349-A8E2-5B057262EC6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2352" y="89126"/>
            <a:ext cx="389265" cy="389265"/>
          </a:xfrm>
          <a:prstGeom prst="rect">
            <a:avLst/>
          </a:prstGeom>
        </p:spPr>
      </p:pic>
      <p:sp>
        <p:nvSpPr>
          <p:cNvPr id="24" name="ZoneTexte 11">
            <a:hlinkClick r:id="rId13" action="ppaction://hlinksldjump"/>
            <a:extLst>
              <a:ext uri="{FF2B5EF4-FFF2-40B4-BE49-F238E27FC236}">
                <a16:creationId xmlns:a16="http://schemas.microsoft.com/office/drawing/2014/main" id="{CACEC7A0-268C-4A21-9167-78B802A33695}"/>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51AA412A-366B-4C82-8252-4E1B75AB5F20}"/>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7338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730538210"/>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477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3919" y="306880"/>
            <a:ext cx="7571678" cy="568249"/>
          </a:xfrm>
        </p:spPr>
        <p:txBody>
          <a:bodyPr/>
          <a:lstStyle/>
          <a:p>
            <a:pPr>
              <a:lnSpc>
                <a:spcPct val="80000"/>
              </a:lnSpc>
            </a:pPr>
            <a:r>
              <a:rPr lang="fr-FR" dirty="0"/>
              <a:t> Aide à l’accueil, à l’intégration et à l’évolution professionnelle des personnes handicapées</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59488" y="1956632"/>
            <a:ext cx="4174937" cy="413112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a pour objectif d’accompagner la prise de fonction et l’évolution professionnelle de la personne handicapée dans l’entreprise.</a:t>
            </a:r>
            <a:br>
              <a:rPr lang="fr-FR" sz="1050" dirty="0">
                <a:solidFill>
                  <a:srgbClr val="20001F"/>
                </a:solidFill>
                <a:latin typeface="Calibri Light" panose="020F0302020204030204" pitchFamily="34" charset="0"/>
                <a:cs typeface="Calibri Light" panose="020F0302020204030204" pitchFamily="34" charset="0"/>
              </a:rPr>
            </a:br>
            <a:r>
              <a:rPr lang="fr-FR" sz="1050" dirty="0">
                <a:solidFill>
                  <a:srgbClr val="20001F"/>
                </a:solidFill>
                <a:latin typeface="Calibri Light" panose="020F0302020204030204" pitchFamily="34" charset="0"/>
                <a:cs typeface="Calibri Light" panose="020F0302020204030204" pitchFamily="34" charset="0"/>
              </a:rPr>
              <a:t>Elle vise à faciliter :</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L’accueil et l’intégration de la personne handicapée nouvellement recrutée.</a:t>
            </a:r>
          </a:p>
          <a:p>
            <a:pPr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L’accompagnement sur un nouveau poste dans le cadre de l’évolution et/ou de mobilité professionnelle du salarié handicapé.</a:t>
            </a:r>
          </a:p>
          <a:p>
            <a:pPr defTabSz="844083">
              <a:buFont typeface="Arial" panose="020B0604020202020204" pitchFamily="34" charset="0"/>
              <a:buChar char="•"/>
            </a:pPr>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L’aide est accordée sur la base d’un plan d’action précisant les mesures que l’employeur met en place pour sécuriser la prise de fonction ou l’évolution professionnelle du salarié. Peuvent ainsi être pris en charge les frais liés à :</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l’accompagnement du manager à la prise en compte du handicap,</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l’accompagnement individualisé pour la personne ou l’encadrement (tutorat, coaching, temps d’encadrement dédié),</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un programme de sensibilisation et/ou de formation au handicap du collectif de travail.</a:t>
            </a:r>
          </a:p>
          <a:p>
            <a:pPr defTabSz="844083"/>
            <a:r>
              <a:rPr lang="fr-FR" sz="1050" dirty="0">
                <a:solidFill>
                  <a:srgbClr val="20001F"/>
                </a:solidFill>
                <a:latin typeface="Calibri Light" panose="020F0302020204030204" pitchFamily="34" charset="0"/>
                <a:cs typeface="Calibri Light" panose="020F0302020204030204" pitchFamily="34" charset="0"/>
              </a:rPr>
              <a:t>L’aide n’a pas pour objet de se substituer à la mise en place du processus interne d’accueil et d’intégration de tout salarié ou des actions prévues par l’employeur dans le cadre d’une démarche de gestion prévisionnelle des emplois et des compétences (GPEC).</a:t>
            </a:r>
          </a:p>
          <a:p>
            <a:pPr defTabSz="844083"/>
            <a:r>
              <a:rPr lang="fr-FR" sz="1050" dirty="0">
                <a:solidFill>
                  <a:srgbClr val="20001F"/>
                </a:solidFill>
                <a:latin typeface="Calibri Light" panose="020F0302020204030204" pitchFamily="34" charset="0"/>
                <a:cs typeface="Calibri Light" panose="020F0302020204030204" pitchFamily="34" charset="0"/>
              </a:rPr>
              <a:t>Elle est complémentaire aux actions et dispositifs existants.</a:t>
            </a:r>
          </a:p>
          <a:p>
            <a:pPr defTabSz="844083"/>
            <a:endParaRPr lang="fr-FR" sz="1050" dirty="0">
              <a:solidFill>
                <a:srgbClr val="20001F"/>
              </a:solidFill>
              <a:latin typeface="Calibri Light" panose="020F0302020204030204" pitchFamily="34" charset="0"/>
              <a:cs typeface="Calibri Light" panose="020F03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916209" y="1767240"/>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572000" y="1960595"/>
            <a:ext cx="4327452" cy="1115479"/>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 employeur d’une personne handicapée en CDI ou CDD de six mois et plus.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Inciter financièrement l’entreprise au </a:t>
            </a:r>
            <a:r>
              <a:rPr lang="fr-FR" sz="1050" dirty="0">
                <a:solidFill>
                  <a:srgbClr val="000000"/>
                </a:solidFill>
                <a:latin typeface="Calibri Light" panose="020F0302020204030204" pitchFamily="34" charset="0"/>
                <a:cs typeface="Calibri Light" panose="020F0302020204030204" pitchFamily="34" charset="0"/>
              </a:rPr>
              <a:t>recrutement et optimiser l’employabilité des salariés</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809576" y="1786171"/>
            <a:ext cx="2297382"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572000" y="3275182"/>
            <a:ext cx="4327452" cy="2812575"/>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est prescrite par le conseiller Pôle emploi, Cap emploi, Mission locale ou par l’Agefiph. Le prescripteur envoie une demande d’intervention à la </a:t>
            </a:r>
            <a:r>
              <a:rPr lang="fr-FR" sz="1050" dirty="0">
                <a:solidFill>
                  <a:srgbClr val="000000"/>
                </a:solidFill>
                <a:latin typeface="Calibri Light" panose="020F0302020204030204" pitchFamily="34" charset="0"/>
                <a:cs typeface="Calibri Light" panose="020F0302020204030204" pitchFamily="34" charset="0"/>
              </a:rPr>
              <a:t>délégation régionale </a:t>
            </a:r>
            <a:r>
              <a:rPr lang="fr-FR" sz="1050" dirty="0">
                <a:solidFill>
                  <a:srgbClr val="20001F"/>
                </a:solidFill>
                <a:latin typeface="Calibri Light" panose="020F0302020204030204" pitchFamily="34" charset="0"/>
                <a:cs typeface="Calibri Light" panose="020F0302020204030204" pitchFamily="34" charset="0"/>
              </a:rPr>
              <a:t>de l’AGEFIPH (voir </a:t>
            </a:r>
            <a:r>
              <a:rPr lang="fr-FR" sz="1050" dirty="0">
                <a:solidFill>
                  <a:srgbClr val="20001F"/>
                </a:solidFill>
                <a:latin typeface="Calibri Light" panose="020F0302020204030204" pitchFamily="34" charset="0"/>
                <a:cs typeface="Calibri Light" panose="020F0302020204030204" pitchFamily="34" charset="0"/>
                <a:hlinkClick r:id="rId7"/>
              </a:rPr>
              <a:t>ici</a:t>
            </a:r>
            <a:r>
              <a:rPr lang="fr-FR" sz="1050" dirty="0">
                <a:solidFill>
                  <a:srgbClr val="20001F"/>
                </a:solidFill>
                <a:latin typeface="Calibri Light" panose="020F0302020204030204" pitchFamily="34" charset="0"/>
                <a:cs typeface="Calibri Light" panose="020F0302020204030204" pitchFamily="34" charset="0"/>
              </a:rPr>
              <a:t>) dont le demandeur dépend (voir liste </a:t>
            </a:r>
            <a:r>
              <a:rPr lang="fr-FR" sz="1050" dirty="0">
                <a:solidFill>
                  <a:srgbClr val="20001F"/>
                </a:solidFill>
                <a:latin typeface="Calibri Light" panose="020F0302020204030204" pitchFamily="34" charset="0"/>
                <a:cs typeface="Calibri Light" panose="020F0302020204030204" pitchFamily="34" charset="0"/>
                <a:hlinkClick r:id="rId8" action="ppaction://hlinksldjump"/>
              </a:rPr>
              <a:t>ici</a:t>
            </a:r>
            <a:r>
              <a:rPr lang="fr-FR" sz="1050" dirty="0">
                <a:solidFill>
                  <a:srgbClr val="20001F"/>
                </a:solidFill>
                <a:latin typeface="Calibri Light" panose="020F0302020204030204" pitchFamily="34" charset="0"/>
                <a:cs typeface="Calibri Light" panose="020F0302020204030204" pitchFamily="34" charset="0"/>
              </a:rPr>
              <a:t>) ainsi qu’un certain nombre de documents à transmettre</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titre du bénéficiaire de l'obligation d'emploi ou demande en cours</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Un relevé d'identité bancaire professionnel de l’employeur ;</a:t>
            </a:r>
          </a:p>
          <a:p>
            <a:pPr marL="158265" indent="-158265" defTabSz="844083">
              <a:buFont typeface="Arial" panose="020B0604020202020204" pitchFamily="34" charset="0"/>
              <a:buChar char="•"/>
            </a:pPr>
            <a:r>
              <a:rPr lang="fr-FR" sz="1050" b="1" dirty="0">
                <a:solidFill>
                  <a:srgbClr val="000000"/>
                </a:solidFill>
                <a:latin typeface="Calibri Light" panose="020F0302020204030204" pitchFamily="34" charset="0"/>
                <a:cs typeface="Calibri Light" panose="020F0302020204030204" pitchFamily="34" charset="0"/>
              </a:rPr>
              <a:t>Une attestation d’emploi signée et cachetée par l’employeur précisant : date d’embauche, nature du contrat, durée, temps de travail, catégorie du poste occupé. Ce document doit également précisé si le contrat de travail est en cours d’exécution et dater de moins d’un mois.</a:t>
            </a:r>
          </a:p>
          <a:p>
            <a:pPr marL="158265" indent="-158265" defTabSz="844083">
              <a:buFont typeface="Arial" panose="020B0604020202020204" pitchFamily="34" charset="0"/>
              <a:buChar char="•"/>
            </a:pPr>
            <a:r>
              <a:rPr lang="fr-FR" sz="1050" dirty="0">
                <a:solidFill>
                  <a:srgbClr val="000000"/>
                </a:solidFill>
                <a:latin typeface="Calibri Light" panose="020F0302020204030204" pitchFamily="34" charset="0"/>
                <a:cs typeface="Calibri Light" panose="020F0302020204030204" pitchFamily="34" charset="0"/>
              </a:rPr>
              <a:t>Le formulaire de prescription complété, signé et cacheté par le prescripteur et l'employeur. Voir </a:t>
            </a:r>
            <a:r>
              <a:rPr lang="fr-FR" sz="1050" dirty="0">
                <a:solidFill>
                  <a:srgbClr val="000000"/>
                </a:solidFill>
                <a:latin typeface="Calibri Light" panose="020F0302020204030204" pitchFamily="34" charset="0"/>
                <a:cs typeface="Calibri Light" panose="020F0302020204030204" pitchFamily="34" charset="0"/>
                <a:hlinkClick r:id="rId9"/>
              </a:rPr>
              <a:t>ici</a:t>
            </a:r>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L’aide peut être mobilisée en amont du recrutement (préparation à l'intégration) et durant le contrat (dans les six mois qui suivent la prise de poste)</a:t>
            </a:r>
            <a:endParaRPr lang="fr-FR" sz="1050" dirty="0">
              <a:solidFill>
                <a:srgbClr val="20001F"/>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4949550" y="3115364"/>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620196" y="1235527"/>
            <a:ext cx="4279255"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4742828" y="1283075"/>
          <a:ext cx="3649432" cy="453802"/>
        </p:xfrm>
        <a:graphic>
          <a:graphicData uri="http://schemas.openxmlformats.org/drawingml/2006/table">
            <a:tbl>
              <a:tblPr firstRow="1" bandRow="1">
                <a:tableStyleId>{5940675A-B579-460E-94D1-54222C63F5DA}</a:tableStyleId>
              </a:tblPr>
              <a:tblGrid>
                <a:gridCol w="912358">
                  <a:extLst>
                    <a:ext uri="{9D8B030D-6E8A-4147-A177-3AD203B41FA5}">
                      <a16:colId xmlns:a16="http://schemas.microsoft.com/office/drawing/2014/main" val="2759689592"/>
                    </a:ext>
                  </a:extLst>
                </a:gridCol>
                <a:gridCol w="912358">
                  <a:extLst>
                    <a:ext uri="{9D8B030D-6E8A-4147-A177-3AD203B41FA5}">
                      <a16:colId xmlns:a16="http://schemas.microsoft.com/office/drawing/2014/main" val="1952809460"/>
                    </a:ext>
                  </a:extLst>
                </a:gridCol>
                <a:gridCol w="912358">
                  <a:extLst>
                    <a:ext uri="{9D8B030D-6E8A-4147-A177-3AD203B41FA5}">
                      <a16:colId xmlns:a16="http://schemas.microsoft.com/office/drawing/2014/main" val="128962918"/>
                    </a:ext>
                  </a:extLst>
                </a:gridCol>
                <a:gridCol w="91235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fr-FR" sz="900" kern="1200" dirty="0">
                          <a:solidFill>
                            <a:schemeClr val="bg2">
                              <a:lumMod val="75000"/>
                            </a:schemeClr>
                          </a:solidFill>
                          <a:latin typeface="Calibri Light" panose="020F0302020204030204" pitchFamily="34" charset="0"/>
                          <a:ea typeface="+mn-ea"/>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672125"/>
                  </a:ext>
                </a:extLst>
              </a:tr>
            </a:tbl>
          </a:graphicData>
        </a:graphic>
      </p:graphicFrame>
      <p:sp>
        <p:nvSpPr>
          <p:cNvPr id="19" name="ZoneTexte 18">
            <a:extLst>
              <a:ext uri="{FF2B5EF4-FFF2-40B4-BE49-F238E27FC236}">
                <a16:creationId xmlns:a16="http://schemas.microsoft.com/office/drawing/2014/main" id="{47663A42-ED9C-4769-AB85-02C9FA23C355}"/>
              </a:ext>
            </a:extLst>
          </p:cNvPr>
          <p:cNvSpPr txBox="1"/>
          <p:nvPr/>
        </p:nvSpPr>
        <p:spPr>
          <a:xfrm>
            <a:off x="143919" y="1301996"/>
            <a:ext cx="4494550" cy="490006"/>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recruter une personne en situation de handicap »</a:t>
            </a:r>
          </a:p>
        </p:txBody>
      </p:sp>
      <p:sp>
        <p:nvSpPr>
          <p:cNvPr id="20" name="Triangle rectangle 19">
            <a:extLst>
              <a:ext uri="{FF2B5EF4-FFF2-40B4-BE49-F238E27FC236}">
                <a16:creationId xmlns:a16="http://schemas.microsoft.com/office/drawing/2014/main" id="{965FEE39-7560-4253-A200-83FF6B8DAF8B}"/>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2" name="Picture 19" descr="Résultat de recherche d'images pour &quot;icone clé&quot;">
            <a:extLst>
              <a:ext uri="{FF2B5EF4-FFF2-40B4-BE49-F238E27FC236}">
                <a16:creationId xmlns:a16="http://schemas.microsoft.com/office/drawing/2014/main" id="{5FE12BB3-F261-475E-BDDE-36A3CA733131}"/>
              </a:ext>
            </a:extLst>
          </p:cNvPr>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11">
            <a:hlinkClick r:id="rId11" action="ppaction://hlinksldjump"/>
            <a:extLst>
              <a:ext uri="{FF2B5EF4-FFF2-40B4-BE49-F238E27FC236}">
                <a16:creationId xmlns:a16="http://schemas.microsoft.com/office/drawing/2014/main" id="{8E098094-2BB1-48F5-B204-30BE721DF6F7}"/>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4" name="Freeform 350">
            <a:hlinkClick r:id="" action="ppaction://hlinkshowjump?jump=firstslide"/>
            <a:extLst>
              <a:ext uri="{FF2B5EF4-FFF2-40B4-BE49-F238E27FC236}">
                <a16:creationId xmlns:a16="http://schemas.microsoft.com/office/drawing/2014/main" id="{B644916A-5D74-4179-8AD8-1DD286EFAF9B}"/>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1407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5F30B8F9-CDAD-4A85-808A-6AFB10F429F3}"/>
              </a:ext>
            </a:extLst>
          </p:cNvPr>
          <p:cNvGraphicFramePr>
            <a:graphicFrameLocks noChangeAspect="1"/>
          </p:cNvGraphicFramePr>
          <p:nvPr>
            <p:custDataLst>
              <p:tags r:id="rId2"/>
            </p:custDataLst>
            <p:extLst>
              <p:ext uri="{D42A27DB-BD31-4B8C-83A1-F6EECF244321}">
                <p14:modId xmlns:p14="http://schemas.microsoft.com/office/powerpoint/2010/main" val="2207224941"/>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580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5F30B8F9-CDAD-4A85-808A-6AFB10F429F3}"/>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40D2A51-5FCD-43F7-A1A3-FD035CB4B0AB}"/>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80753" y="332657"/>
            <a:ext cx="8401067" cy="615603"/>
          </a:xfrm>
        </p:spPr>
        <p:txBody>
          <a:bodyPr/>
          <a:lstStyle/>
          <a:p>
            <a:pPr>
              <a:lnSpc>
                <a:spcPct val="80000"/>
              </a:lnSpc>
            </a:pPr>
            <a:r>
              <a:rPr lang="fr-FR" dirty="0"/>
              <a:t> Aide à l’embauche en contrat d’apprentissage d’une personne handicapée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80753" y="3679149"/>
            <a:ext cx="3437620" cy="2408610"/>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a pour objectif d’encourager l’employeur à recruter une personne handicapée en contrat d’apprentissage.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L’aide est accordée pour la signature d’un contrat d’apprentissage afin de soutenir l’effort de l’employeur recrutant une personne handicapée en alternance.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 montant maximum de l’aide est de 3000 €. Son montant est proratisé en fonction de la  durée du contrat de travail et à compter du 6 </a:t>
            </a:r>
            <a:r>
              <a:rPr lang="fr-FR" sz="1050" dirty="0" err="1">
                <a:solidFill>
                  <a:srgbClr val="20001F"/>
                </a:solidFill>
                <a:latin typeface="Calibri Light" panose="020F0302020204030204" pitchFamily="34" charset="0"/>
                <a:cs typeface="Calibri Light" panose="020F0302020204030204" pitchFamily="34" charset="0"/>
              </a:rPr>
              <a:t>ème</a:t>
            </a:r>
            <a:r>
              <a:rPr lang="fr-FR" sz="1050" dirty="0">
                <a:solidFill>
                  <a:srgbClr val="20001F"/>
                </a:solidFill>
                <a:latin typeface="Calibri Light" panose="020F0302020204030204" pitchFamily="34" charset="0"/>
                <a:cs typeface="Calibri Light" panose="020F0302020204030204" pitchFamily="34" charset="0"/>
              </a:rPr>
              <a:t> mois.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1001500" y="3452744"/>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180753" y="1970642"/>
            <a:ext cx="8729331" cy="148963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 employeur d’une personne handicapée dès lors que le contrat d'apprentissage est d’une durée minimum de 6 mois et que la durée hebdomadaire de travail est au moins égale à 24 heures.</a:t>
            </a:r>
          </a:p>
          <a:p>
            <a:pPr defTabSz="844083"/>
            <a:r>
              <a:rPr lang="fr-FR" sz="1050" dirty="0">
                <a:solidFill>
                  <a:srgbClr val="20001F"/>
                </a:solidFill>
                <a:latin typeface="Calibri Light" panose="020F0302020204030204" pitchFamily="34" charset="0"/>
                <a:cs typeface="Calibri Light" panose="020F0302020204030204" pitchFamily="34" charset="0"/>
              </a:rPr>
              <a:t>Si la durée est inférieure à 24 heures en raison d’une dérogation légale ou conventionnelle, la durée minimum est fixée à 16 heures minimales hebdomadaires.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Inciter financièrement l’entreprise au recrutement</a:t>
            </a:r>
          </a:p>
        </p:txBody>
      </p:sp>
      <p:sp>
        <p:nvSpPr>
          <p:cNvPr id="9" name="ZoneTexte 9">
            <a:extLst>
              <a:ext uri="{FF2B5EF4-FFF2-40B4-BE49-F238E27FC236}">
                <a16:creationId xmlns:a16="http://schemas.microsoft.com/office/drawing/2014/main" id="{00407488-C32E-4554-B80B-DD717632355F}"/>
              </a:ext>
            </a:extLst>
          </p:cNvPr>
          <p:cNvSpPr txBox="1"/>
          <p:nvPr/>
        </p:nvSpPr>
        <p:spPr>
          <a:xfrm>
            <a:off x="1106479" y="1763069"/>
            <a:ext cx="2402019"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et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774372" y="3679149"/>
            <a:ext cx="5135711" cy="240861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 demande d'aide est faite par l’entreprise. </a:t>
            </a:r>
            <a:r>
              <a:rPr lang="fr-FR" sz="1050" dirty="0">
                <a:solidFill>
                  <a:srgbClr val="000000"/>
                </a:solidFill>
                <a:latin typeface="Calibri Light" panose="020F0302020204030204" pitchFamily="34" charset="0"/>
                <a:cs typeface="Calibri Light" panose="020F0302020204030204" pitchFamily="34" charset="0"/>
              </a:rPr>
              <a:t>Un formulaire </a:t>
            </a:r>
            <a:r>
              <a:rPr lang="fr-FR" sz="1050" dirty="0">
                <a:solidFill>
                  <a:srgbClr val="20001F"/>
                </a:solidFill>
                <a:latin typeface="Calibri Light" panose="020F0302020204030204" pitchFamily="34" charset="0"/>
                <a:cs typeface="Calibri Light" panose="020F0302020204030204" pitchFamily="34" charset="0"/>
              </a:rPr>
              <a:t>de demande d’intervention Agefiph (voir </a:t>
            </a:r>
            <a:r>
              <a:rPr lang="fr-FR" sz="1050" dirty="0">
                <a:solidFill>
                  <a:srgbClr val="20001F"/>
                </a:solidFill>
                <a:latin typeface="Calibri Light" panose="020F0302020204030204" pitchFamily="34" charset="0"/>
                <a:cs typeface="Calibri Light" panose="020F0302020204030204" pitchFamily="34" charset="0"/>
                <a:hlinkClick r:id="rId7"/>
              </a:rPr>
              <a:t>ici</a:t>
            </a:r>
            <a:r>
              <a:rPr lang="fr-FR" sz="1050" dirty="0">
                <a:solidFill>
                  <a:srgbClr val="20001F"/>
                </a:solidFill>
                <a:latin typeface="Calibri Light" panose="020F0302020204030204" pitchFamily="34" charset="0"/>
                <a:cs typeface="Calibri Light" panose="020F0302020204030204" pitchFamily="34" charset="0"/>
              </a:rPr>
              <a:t>) est adressée à la Délégation régionale Agefiph dont dépend la personne (voir liste </a:t>
            </a:r>
            <a:r>
              <a:rPr lang="fr-FR" sz="1050" dirty="0">
                <a:solidFill>
                  <a:srgbClr val="20001F"/>
                </a:solidFill>
                <a:latin typeface="Calibri Light" panose="020F0302020204030204" pitchFamily="34" charset="0"/>
                <a:cs typeface="Calibri Light" panose="020F0302020204030204" pitchFamily="34" charset="0"/>
                <a:hlinkClick r:id="rId8" action="ppaction://hlinksldjump"/>
              </a:rPr>
              <a:t>ici</a:t>
            </a:r>
            <a:r>
              <a:rPr lang="fr-FR" sz="1050" dirty="0">
                <a:solidFill>
                  <a:srgbClr val="20001F"/>
                </a:solidFill>
                <a:latin typeface="Calibri Light" panose="020F0302020204030204" pitchFamily="34" charset="0"/>
                <a:cs typeface="Calibri Light" panose="020F0302020204030204" pitchFamily="34" charset="0"/>
              </a:rPr>
              <a:t>) ainsi qu’un certain nombre de documents à transmettre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Le titre de bénéficiaire de l'obligation d'emploi ou demande en cours</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Un relevé d'identité bancaire professionnel de l’employeur</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 copie du bulletin de salaire du premier mois complet de travail effectif (pour une embauche après le 10 du mois, le bulletin de salaire du mois suivant)</a:t>
            </a:r>
            <a:endParaRPr lang="fr-FR" sz="1050" strike="sngStrike" dirty="0">
              <a:solidFill>
                <a:srgbClr val="20001F"/>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 copie du contrat d’apprentissage (</a:t>
            </a:r>
            <a:r>
              <a:rPr lang="fr-FR" sz="1050" dirty="0" err="1">
                <a:solidFill>
                  <a:srgbClr val="20001F"/>
                </a:solidFill>
                <a:latin typeface="Calibri Light" panose="020F0302020204030204" pitchFamily="34" charset="0"/>
                <a:cs typeface="Calibri Light" panose="020F0302020204030204" pitchFamily="34" charset="0"/>
              </a:rPr>
              <a:t>Cerfa</a:t>
            </a:r>
            <a:r>
              <a:rPr lang="fr-FR" sz="1050" dirty="0">
                <a:solidFill>
                  <a:srgbClr val="20001F"/>
                </a:solidFill>
                <a:latin typeface="Calibri Light" panose="020F0302020204030204" pitchFamily="34" charset="0"/>
                <a:cs typeface="Calibri Light" panose="020F0302020204030204" pitchFamily="34" charset="0"/>
              </a:rPr>
              <a:t>) signé.</a:t>
            </a:r>
          </a:p>
          <a:p>
            <a:pPr defTabSz="844083">
              <a:buFont typeface="Arial" panose="020B0604020202020204" pitchFamily="34" charset="0"/>
              <a:buChar char="•"/>
            </a:pPr>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 formulaire </a:t>
            </a:r>
            <a:r>
              <a:rPr lang="fr-FR" sz="1050" dirty="0">
                <a:solidFill>
                  <a:srgbClr val="20001F"/>
                </a:solidFill>
                <a:latin typeface="Calibri Light" panose="020F0302020204030204" pitchFamily="34" charset="0"/>
                <a:cs typeface="Calibri Light" panose="020F0302020204030204" pitchFamily="34" charset="0"/>
              </a:rPr>
              <a:t>doit être transmis à l’Agefiph dans </a:t>
            </a:r>
            <a:r>
              <a:rPr lang="fr-FR" sz="1050" b="1" dirty="0">
                <a:solidFill>
                  <a:srgbClr val="20001F"/>
                </a:solidFill>
                <a:latin typeface="Calibri Light" panose="020F0302020204030204" pitchFamily="34" charset="0"/>
                <a:cs typeface="Calibri Light" panose="020F0302020204030204" pitchFamily="34" charset="0"/>
              </a:rPr>
              <a:t>un délai maximal de trois mois à compter de la date d’embauche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040250" y="3504100"/>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771407" y="1235527"/>
            <a:ext cx="4138676"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02355" y="1299461"/>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816AB700-FF97-4435-A258-69485B56C17C}"/>
              </a:ext>
            </a:extLst>
          </p:cNvPr>
          <p:cNvSpPr txBox="1"/>
          <p:nvPr/>
        </p:nvSpPr>
        <p:spPr>
          <a:xfrm>
            <a:off x="180753" y="1301996"/>
            <a:ext cx="3793027" cy="490006"/>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recruter une personne en situation de handicap »</a:t>
            </a:r>
          </a:p>
        </p:txBody>
      </p:sp>
      <p:sp>
        <p:nvSpPr>
          <p:cNvPr id="22" name="Triangle rectangle 21">
            <a:extLst>
              <a:ext uri="{FF2B5EF4-FFF2-40B4-BE49-F238E27FC236}">
                <a16:creationId xmlns:a16="http://schemas.microsoft.com/office/drawing/2014/main" id="{B88D3007-2D9F-49F1-8241-0105FC4E58A7}"/>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Picture 19" descr="Résultat de recherche d'images pour &quot;icone clé&quot;">
            <a:extLst>
              <a:ext uri="{FF2B5EF4-FFF2-40B4-BE49-F238E27FC236}">
                <a16:creationId xmlns:a16="http://schemas.microsoft.com/office/drawing/2014/main" id="{C8F6AA56-FCBD-402C-AB51-3E272249FA4A}"/>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11">
            <a:hlinkClick r:id="rId10" action="ppaction://hlinksldjump"/>
            <a:extLst>
              <a:ext uri="{FF2B5EF4-FFF2-40B4-BE49-F238E27FC236}">
                <a16:creationId xmlns:a16="http://schemas.microsoft.com/office/drawing/2014/main" id="{73183B6A-C48F-4E2A-A8CB-CCA4BDE270D5}"/>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194EFE6A-307D-4979-A3EE-70B12A68A380}"/>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747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58C9E38F-B6A7-40C6-8D10-CAEE6BFC289E}"/>
              </a:ext>
            </a:extLst>
          </p:cNvPr>
          <p:cNvGraphicFramePr>
            <a:graphicFrameLocks noChangeAspect="1"/>
          </p:cNvGraphicFramePr>
          <p:nvPr>
            <p:custDataLst>
              <p:tags r:id="rId2"/>
            </p:custDataLst>
            <p:extLst>
              <p:ext uri="{D42A27DB-BD31-4B8C-83A1-F6EECF244321}">
                <p14:modId xmlns:p14="http://schemas.microsoft.com/office/powerpoint/2010/main" val="246490257"/>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682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58C9E38F-B6A7-40C6-8D10-CAEE6BFC289E}"/>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6D33C20-2F31-4F94-9155-9795AC4112DF}"/>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33917" y="332657"/>
            <a:ext cx="8347904" cy="615603"/>
          </a:xfrm>
        </p:spPr>
        <p:txBody>
          <a:bodyPr/>
          <a:lstStyle/>
          <a:p>
            <a:pPr>
              <a:lnSpc>
                <a:spcPct val="80000"/>
              </a:lnSpc>
            </a:pPr>
            <a:r>
              <a:rPr lang="fr-FR" dirty="0"/>
              <a:t> Aide à l’embauche en contrat de professionnalisation d’une personne handicapée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33917" y="3679149"/>
            <a:ext cx="3050238" cy="2408610"/>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a pour objectif d’encourager l’employeur à recruter une personne handicapée en contrat de professionnalisation.</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L’aide est accordée pour la signature d’un contrat de professionnalisation afin de soutenir l’effort de l’employeur recrutant une personne handicapée en alternance.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 montant maximum de l’aide est de 4000 €. Son montant est proratisé en fonction de la durée du contrat de travail et à compter du 6ème mois.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82679" y="3524653"/>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233917" y="1970642"/>
            <a:ext cx="8633636" cy="148963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 employeur d’une personne handicapée dès lors que le contrat de professionnalisation signé est d’une durée minimum de 6 mois et que la durée hebdomadaire de travail est au moins égale à 24 heures.</a:t>
            </a:r>
            <a:br>
              <a:rPr lang="fr-FR" sz="1050" dirty="0">
                <a:solidFill>
                  <a:srgbClr val="7EA2D1"/>
                </a:solidFill>
                <a:latin typeface="Calibri Light" panose="020F0302020204030204" pitchFamily="34" charset="0"/>
                <a:cs typeface="Calibri Light" panose="020F0302020204030204" pitchFamily="34" charset="0"/>
              </a:rPr>
            </a:br>
            <a:r>
              <a:rPr lang="fr-FR" sz="1050" dirty="0">
                <a:solidFill>
                  <a:srgbClr val="20001F"/>
                </a:solidFill>
                <a:latin typeface="Calibri Light" panose="020F0302020204030204" pitchFamily="34" charset="0"/>
                <a:cs typeface="Calibri Light" panose="020F0302020204030204" pitchFamily="34" charset="0"/>
              </a:rPr>
              <a:t>Si la durée est inférieure à 24 heures en raison d’une dérogation légale ou conventionnelle, la durée plancher est fixée à 16 heures minimales hebdomadaires.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Inciter financièrement l’entreprise au recrutement</a:t>
            </a:r>
          </a:p>
        </p:txBody>
      </p:sp>
      <p:sp>
        <p:nvSpPr>
          <p:cNvPr id="9" name="ZoneTexte 9">
            <a:extLst>
              <a:ext uri="{FF2B5EF4-FFF2-40B4-BE49-F238E27FC236}">
                <a16:creationId xmlns:a16="http://schemas.microsoft.com/office/drawing/2014/main" id="{00407488-C32E-4554-B80B-DD717632355F}"/>
              </a:ext>
            </a:extLst>
          </p:cNvPr>
          <p:cNvSpPr txBox="1"/>
          <p:nvPr/>
        </p:nvSpPr>
        <p:spPr>
          <a:xfrm>
            <a:off x="992843" y="1804967"/>
            <a:ext cx="2382716"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et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442029" y="3679149"/>
            <a:ext cx="5425524" cy="240861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 demande d'aide est faite par l’entreprise. </a:t>
            </a:r>
            <a:r>
              <a:rPr lang="fr-FR" sz="1050" dirty="0">
                <a:solidFill>
                  <a:srgbClr val="000000"/>
                </a:solidFill>
                <a:latin typeface="Calibri Light" panose="020F0302020204030204" pitchFamily="34" charset="0"/>
                <a:cs typeface="Calibri Light" panose="020F0302020204030204" pitchFamily="34" charset="0"/>
              </a:rPr>
              <a:t>Un formulaire </a:t>
            </a:r>
            <a:r>
              <a:rPr lang="fr-FR" sz="1050" dirty="0">
                <a:solidFill>
                  <a:srgbClr val="20001F"/>
                </a:solidFill>
                <a:latin typeface="Calibri Light" panose="020F0302020204030204" pitchFamily="34" charset="0"/>
                <a:cs typeface="Calibri Light" panose="020F0302020204030204" pitchFamily="34" charset="0"/>
              </a:rPr>
              <a:t>de demande d’intervention Agefiph (voir </a:t>
            </a:r>
            <a:r>
              <a:rPr lang="fr-FR" sz="1050" dirty="0">
                <a:solidFill>
                  <a:srgbClr val="20001F"/>
                </a:solidFill>
                <a:latin typeface="Calibri Light" panose="020F0302020204030204" pitchFamily="34" charset="0"/>
                <a:cs typeface="Calibri Light" panose="020F0302020204030204" pitchFamily="34" charset="0"/>
                <a:hlinkClick r:id="rId7"/>
              </a:rPr>
              <a:t>ici</a:t>
            </a:r>
            <a:r>
              <a:rPr lang="fr-FR" sz="1050" dirty="0">
                <a:solidFill>
                  <a:srgbClr val="20001F"/>
                </a:solidFill>
                <a:latin typeface="Calibri Light" panose="020F0302020204030204" pitchFamily="34" charset="0"/>
                <a:cs typeface="Calibri Light" panose="020F0302020204030204" pitchFamily="34" charset="0"/>
              </a:rPr>
              <a:t>) est adressée à la Délégation régionale Agefiph dont dépend la personne (voir liste </a:t>
            </a:r>
            <a:r>
              <a:rPr lang="fr-FR" sz="1050" dirty="0">
                <a:solidFill>
                  <a:srgbClr val="20001F"/>
                </a:solidFill>
                <a:latin typeface="Calibri Light" panose="020F0302020204030204" pitchFamily="34" charset="0"/>
                <a:cs typeface="Calibri Light" panose="020F0302020204030204" pitchFamily="34" charset="0"/>
                <a:hlinkClick r:id="rId8" action="ppaction://hlinksldjump"/>
              </a:rPr>
              <a:t>ici</a:t>
            </a:r>
            <a:r>
              <a:rPr lang="fr-FR" sz="1050" dirty="0">
                <a:solidFill>
                  <a:srgbClr val="20001F"/>
                </a:solidFill>
                <a:latin typeface="Calibri Light" panose="020F0302020204030204" pitchFamily="34" charset="0"/>
                <a:cs typeface="Calibri Light" panose="020F0302020204030204" pitchFamily="34" charset="0"/>
              </a:rPr>
              <a:t>) ainsi qu’un certain nombre de documents à transmettre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Le titre de bénéficiaire de l'obligation d'emploi ou demande en cours</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Un relevé d'identité bancaire professionnel de l’employeur</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 copie du bulletin de salaire du premier mois complet de travail effectif (pour une embauche après le 10 du mois, le bulletin de salaire du mois suivant)</a:t>
            </a:r>
            <a:endParaRPr lang="fr-FR" sz="1050" strike="sngStrike" dirty="0">
              <a:solidFill>
                <a:srgbClr val="20001F"/>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La copie du contrat d’apprentissage (</a:t>
            </a:r>
            <a:r>
              <a:rPr lang="fr-FR" sz="1050" dirty="0" err="1">
                <a:solidFill>
                  <a:srgbClr val="20001F"/>
                </a:solidFill>
                <a:latin typeface="Calibri Light" panose="020F0302020204030204" pitchFamily="34" charset="0"/>
                <a:cs typeface="Calibri Light" panose="020F0302020204030204" pitchFamily="34" charset="0"/>
              </a:rPr>
              <a:t>Cerfa</a:t>
            </a:r>
            <a:r>
              <a:rPr lang="fr-FR" sz="1050" dirty="0">
                <a:solidFill>
                  <a:srgbClr val="20001F"/>
                </a:solidFill>
                <a:latin typeface="Calibri Light" panose="020F0302020204030204" pitchFamily="34" charset="0"/>
                <a:cs typeface="Calibri Light" panose="020F0302020204030204" pitchFamily="34" charset="0"/>
              </a:rPr>
              <a:t>) signé.</a:t>
            </a:r>
          </a:p>
          <a:p>
            <a:pPr marL="158265" indent="-158265" defTabSz="844083">
              <a:buFont typeface="Arial" panose="020B0604020202020204" pitchFamily="34" charset="0"/>
              <a:buChar char="•"/>
            </a:pPr>
            <a:endParaRPr lang="fr-FR" sz="1050" b="1" dirty="0">
              <a:solidFill>
                <a:srgbClr val="00B05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 formulaire </a:t>
            </a:r>
            <a:r>
              <a:rPr lang="fr-FR" sz="1050" dirty="0">
                <a:solidFill>
                  <a:srgbClr val="20001F"/>
                </a:solidFill>
                <a:latin typeface="Calibri Light" panose="020F0302020204030204" pitchFamily="34" charset="0"/>
                <a:cs typeface="Calibri Light" panose="020F0302020204030204" pitchFamily="34" charset="0"/>
              </a:rPr>
              <a:t>doit être transmis à l’Agefiph dans </a:t>
            </a:r>
            <a:r>
              <a:rPr lang="fr-FR" sz="1050" b="1" dirty="0">
                <a:solidFill>
                  <a:srgbClr val="20001F"/>
                </a:solidFill>
                <a:latin typeface="Calibri Light" panose="020F0302020204030204" pitchFamily="34" charset="0"/>
                <a:cs typeface="Calibri Light" panose="020F0302020204030204" pitchFamily="34" charset="0"/>
              </a:rPr>
              <a:t>un délai maximal de trois mois à compter de la date d’embauche</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040250" y="3499513"/>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5103752" y="1235527"/>
            <a:ext cx="3763801" cy="629350"/>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233265" y="1318721"/>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0E92F806-57D4-4CDE-BF78-E5A5D2764C2C}"/>
              </a:ext>
            </a:extLst>
          </p:cNvPr>
          <p:cNvSpPr txBox="1"/>
          <p:nvPr/>
        </p:nvSpPr>
        <p:spPr>
          <a:xfrm>
            <a:off x="233916" y="1301996"/>
            <a:ext cx="4603960" cy="490006"/>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recruter des personnes en situation de handicap »</a:t>
            </a:r>
          </a:p>
        </p:txBody>
      </p:sp>
      <p:sp>
        <p:nvSpPr>
          <p:cNvPr id="22" name="Triangle rectangle 21">
            <a:extLst>
              <a:ext uri="{FF2B5EF4-FFF2-40B4-BE49-F238E27FC236}">
                <a16:creationId xmlns:a16="http://schemas.microsoft.com/office/drawing/2014/main" id="{1C73C3A5-D469-494A-BE2E-7A2D851CCC7C}"/>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Picture 19" descr="Résultat de recherche d'images pour &quot;icone clé&quot;">
            <a:extLst>
              <a:ext uri="{FF2B5EF4-FFF2-40B4-BE49-F238E27FC236}">
                <a16:creationId xmlns:a16="http://schemas.microsoft.com/office/drawing/2014/main" id="{EFEE266B-E49C-4131-8773-99911A9C95AA}"/>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11">
            <a:hlinkClick r:id="rId10" action="ppaction://hlinksldjump"/>
            <a:extLst>
              <a:ext uri="{FF2B5EF4-FFF2-40B4-BE49-F238E27FC236}">
                <a16:creationId xmlns:a16="http://schemas.microsoft.com/office/drawing/2014/main" id="{8E2C2F5B-9659-45EB-9E6B-BEF5C23A33C3}"/>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6176037D-1087-4A04-BDF2-A962ED406DF9}"/>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4001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F896CDC-32E2-42C9-9B39-FEB2121F83C1}"/>
              </a:ext>
            </a:extLst>
          </p:cNvPr>
          <p:cNvGraphicFramePr>
            <a:graphicFrameLocks noChangeAspect="1"/>
          </p:cNvGraphicFramePr>
          <p:nvPr>
            <p:custDataLst>
              <p:tags r:id="rId2"/>
            </p:custDataLst>
            <p:extLst>
              <p:ext uri="{D42A27DB-BD31-4B8C-83A1-F6EECF244321}">
                <p14:modId xmlns:p14="http://schemas.microsoft.com/office/powerpoint/2010/main" val="3709193947"/>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7850"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0F896CDC-32E2-42C9-9B39-FEB2121F83C1}"/>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467715A-445A-4E3F-B731-14B8D97611B2}"/>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02019" y="332657"/>
            <a:ext cx="8379801" cy="615603"/>
          </a:xfrm>
        </p:spPr>
        <p:txBody>
          <a:bodyPr/>
          <a:lstStyle/>
          <a:p>
            <a:pPr>
              <a:lnSpc>
                <a:spcPct val="80000"/>
              </a:lnSpc>
            </a:pPr>
            <a:r>
              <a:rPr lang="fr-FR" dirty="0"/>
              <a:t>Aide au parcours vers l’emploi des personnes handicapées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02019" y="3222982"/>
            <a:ext cx="4502919" cy="2864775"/>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a pour objectif de soutenir une personne handicapée dans son parcours vers l’emploi.</a:t>
            </a:r>
          </a:p>
          <a:p>
            <a:pPr defTabSz="844083"/>
            <a:r>
              <a:rPr lang="fr-FR" sz="1050" dirty="0">
                <a:solidFill>
                  <a:srgbClr val="20001F"/>
                </a:solidFill>
                <a:latin typeface="Calibri Light" panose="020F0302020204030204" pitchFamily="34" charset="0"/>
                <a:cs typeface="Calibri Light" panose="020F0302020204030204" pitchFamily="34" charset="0"/>
              </a:rPr>
              <a:t>L’aide est destinée à couvrir les frais engagés dans le cadre du parcours vers l’emploi : déplacements, frais vestimentaires, hébergement, restauration, matériel de formation...</a:t>
            </a:r>
          </a:p>
          <a:p>
            <a:pPr defTabSz="844083"/>
            <a:r>
              <a:rPr lang="fr-FR" sz="1050" dirty="0">
                <a:solidFill>
                  <a:srgbClr val="20001F"/>
                </a:solidFill>
                <a:latin typeface="Calibri Light" panose="020F0302020204030204" pitchFamily="34" charset="0"/>
                <a:cs typeface="Calibri Light" panose="020F0302020204030204" pitchFamily="34" charset="0"/>
              </a:rPr>
              <a:t>L’intervention de l’Agefiph est déterminée à la suite d’un diagnostic qui permet de mettre en exergue les besoins individuels spécifiques à couvrir.</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 personne bénéficiaire doit être inscrite dans une démarche active d'insertion professionnelle et être en difficulté du point de vue de sa situation financière. </a:t>
            </a:r>
          </a:p>
          <a:p>
            <a:pPr defTabSz="844083"/>
            <a:r>
              <a:rPr lang="fr-FR" sz="1050" dirty="0">
                <a:solidFill>
                  <a:srgbClr val="20001F"/>
                </a:solidFill>
                <a:latin typeface="Calibri Light" panose="020F0302020204030204" pitchFamily="34" charset="0"/>
                <a:cs typeface="Calibri Light" panose="020F0302020204030204" pitchFamily="34" charset="0"/>
              </a:rPr>
              <a:t>Les personnes entrant en formation ou nouvellement embauchées sont susceptibles de bénéficier de l'aide au cours du premier mois.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 montant de l’aide, apprécié au cas par cas, est fonction des frais réels engagés. Le montant maximum de l’aide est de 500 €.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16210" y="3001475"/>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202019" y="1970642"/>
            <a:ext cx="8739962" cy="103822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Toute personne handicapée engagée dans une démarche d’insertion professionnelle quel que soit son statut (demandeur d’emploi, alternant, salarié de droit privé, salarié nouvellement embauché, stagiaire de la formation professionnelle, sortant d’un Centre de Rééducation Professionnelle) en situation de précarité.</a:t>
            </a:r>
          </a:p>
          <a:p>
            <a:pPr defTabSz="844083"/>
            <a:endParaRPr lang="fr-FR" sz="1050" dirty="0">
              <a:solidFill>
                <a:srgbClr val="20001F"/>
              </a:solidFill>
              <a:highlight>
                <a:srgbClr val="FFFF00"/>
              </a:highlight>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Aide « coup de pouce » pour la prise en charge financière de tout type de frais</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1049147" y="1785204"/>
            <a:ext cx="2392881"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850454" y="3194306"/>
            <a:ext cx="4091527" cy="2864774"/>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L’aide est prescrite par le conseiller Pôle emploi, Cap emploi ou Mission locale. Le prescripteur doit transmettre les éléments suivants à la </a:t>
            </a:r>
            <a:r>
              <a:rPr lang="fr-FR" sz="1050" dirty="0">
                <a:solidFill>
                  <a:srgbClr val="000000"/>
                </a:solidFill>
                <a:latin typeface="Calibri Light" panose="020F0302020204030204" pitchFamily="34" charset="0"/>
                <a:cs typeface="Calibri Light" panose="020F0302020204030204" pitchFamily="34" charset="0"/>
              </a:rPr>
              <a:t>délégation régionale </a:t>
            </a:r>
            <a:r>
              <a:rPr lang="fr-FR" sz="1050" dirty="0">
                <a:solidFill>
                  <a:srgbClr val="20001F"/>
                </a:solidFill>
                <a:latin typeface="Calibri Light" panose="020F0302020204030204" pitchFamily="34" charset="0"/>
                <a:cs typeface="Calibri Light" panose="020F0302020204030204" pitchFamily="34" charset="0"/>
              </a:rPr>
              <a:t>de l’AGEFIPH dont le demandeur dépend (voir liste </a:t>
            </a:r>
            <a:r>
              <a:rPr lang="fr-FR" sz="1050" dirty="0">
                <a:solidFill>
                  <a:srgbClr val="20001F"/>
                </a:solidFill>
                <a:latin typeface="Calibri Light" panose="020F0302020204030204" pitchFamily="34" charset="0"/>
                <a:cs typeface="Calibri Light" panose="020F0302020204030204" pitchFamily="34" charset="0"/>
                <a:hlinkClick r:id="rId7" action="ppaction://hlinksldjump">
                  <a:extLst>
                    <a:ext uri="{A12FA001-AC4F-418D-AE19-62706E023703}">
                      <ahyp:hlinkClr xmlns:ahyp="http://schemas.microsoft.com/office/drawing/2018/hyperlinkcolor" val="tx"/>
                    </a:ext>
                  </a:extLst>
                </a:hlinkClick>
              </a:rPr>
              <a:t>ici</a:t>
            </a:r>
            <a:r>
              <a:rPr lang="fr-FR" sz="1050" dirty="0">
                <a:solidFill>
                  <a:srgbClr val="20001F"/>
                </a:solidFill>
                <a:latin typeface="Calibri Light" panose="020F0302020204030204" pitchFamily="34" charset="0"/>
                <a:cs typeface="Calibri Light" panose="020F0302020204030204" pitchFamily="34" charset="0"/>
              </a:rPr>
              <a:t>)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Le titre de bénéficiaire de l'obligation d'emploi ou demande en cours ;</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Un relevé d'identité bancaire du destinataire de la subvention ;</a:t>
            </a:r>
          </a:p>
          <a:p>
            <a:pPr marL="158265" indent="-158265" defTabSz="844083">
              <a:buFont typeface="Arial" panose="020B0604020202020204" pitchFamily="34" charset="0"/>
              <a:buChar char="•"/>
            </a:pPr>
            <a:r>
              <a:rPr lang="fr-FR" sz="1050" dirty="0">
                <a:solidFill>
                  <a:srgbClr val="20001F"/>
                </a:solidFill>
                <a:latin typeface="Calibri Light" panose="020F0302020204030204" pitchFamily="34" charset="0"/>
                <a:cs typeface="Calibri Light" panose="020F0302020204030204" pitchFamily="34" charset="0"/>
              </a:rPr>
              <a:t>Le formulaire de prescription complété sans rature, par un conseiller Cap emploi, Pôle Emploi ou Mission locale (voir </a:t>
            </a:r>
            <a:r>
              <a:rPr lang="fr-FR" sz="1050" dirty="0">
                <a:solidFill>
                  <a:srgbClr val="20001F"/>
                </a:solidFill>
                <a:latin typeface="Calibri Light" panose="020F0302020204030204" pitchFamily="34" charset="0"/>
                <a:cs typeface="Calibri Light" panose="020F0302020204030204" pitchFamily="34" charset="0"/>
                <a:hlinkClick r:id="rId8"/>
              </a:rPr>
              <a:t>ici</a:t>
            </a:r>
            <a:r>
              <a:rPr lang="fr-FR" sz="1050" dirty="0">
                <a:solidFill>
                  <a:srgbClr val="20001F"/>
                </a:solidFill>
                <a:latin typeface="Calibri Light" panose="020F0302020204030204" pitchFamily="34" charset="0"/>
                <a:cs typeface="Calibri Light" panose="020F0302020204030204" pitchFamily="34" charset="0"/>
              </a:rPr>
              <a:t>).</a:t>
            </a:r>
          </a:p>
          <a:p>
            <a:pPr marL="158265" indent="-158265" defTabSz="844083">
              <a:buFont typeface="Arial" panose="020B0604020202020204" pitchFamily="34" charset="0"/>
              <a:buChar char="•"/>
            </a:pPr>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Pour être recevable, l’aide peut être mobilisée dans le premier mois de l’entrée en formation ou de l’accès à l’emploi.</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5179357" y="3058115"/>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106718" y="1235527"/>
            <a:ext cx="4835263"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4239655" y="1301995"/>
          <a:ext cx="4187544" cy="453802"/>
        </p:xfrm>
        <a:graphic>
          <a:graphicData uri="http://schemas.openxmlformats.org/drawingml/2006/table">
            <a:tbl>
              <a:tblPr firstRow="1" bandRow="1">
                <a:tableStyleId>{5940675A-B579-460E-94D1-54222C63F5DA}</a:tableStyleId>
              </a:tblPr>
              <a:tblGrid>
                <a:gridCol w="1046886">
                  <a:extLst>
                    <a:ext uri="{9D8B030D-6E8A-4147-A177-3AD203B41FA5}">
                      <a16:colId xmlns:a16="http://schemas.microsoft.com/office/drawing/2014/main" val="2759689592"/>
                    </a:ext>
                  </a:extLst>
                </a:gridCol>
                <a:gridCol w="1046886">
                  <a:extLst>
                    <a:ext uri="{9D8B030D-6E8A-4147-A177-3AD203B41FA5}">
                      <a16:colId xmlns:a16="http://schemas.microsoft.com/office/drawing/2014/main" val="1952809460"/>
                    </a:ext>
                  </a:extLst>
                </a:gridCol>
                <a:gridCol w="1046886">
                  <a:extLst>
                    <a:ext uri="{9D8B030D-6E8A-4147-A177-3AD203B41FA5}">
                      <a16:colId xmlns:a16="http://schemas.microsoft.com/office/drawing/2014/main" val="128962918"/>
                    </a:ext>
                  </a:extLst>
                </a:gridCol>
                <a:gridCol w="1046886">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0250FCC4-6D56-4119-B889-D7621BFCB1E0}"/>
              </a:ext>
            </a:extLst>
          </p:cNvPr>
          <p:cNvSpPr txBox="1"/>
          <p:nvPr/>
        </p:nvSpPr>
        <p:spPr>
          <a:xfrm>
            <a:off x="185051" y="1363720"/>
            <a:ext cx="4054604"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trouver un emploi »</a:t>
            </a:r>
          </a:p>
        </p:txBody>
      </p:sp>
      <p:sp>
        <p:nvSpPr>
          <p:cNvPr id="24" name="Triangle rectangle 23">
            <a:extLst>
              <a:ext uri="{FF2B5EF4-FFF2-40B4-BE49-F238E27FC236}">
                <a16:creationId xmlns:a16="http://schemas.microsoft.com/office/drawing/2014/main" id="{82926F5A-5393-49E2-891F-24906BE39DB3}"/>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5" name="Picture 19" descr="Résultat de recherche d'images pour &quot;icone clé&quot;">
            <a:extLst>
              <a:ext uri="{FF2B5EF4-FFF2-40B4-BE49-F238E27FC236}">
                <a16:creationId xmlns:a16="http://schemas.microsoft.com/office/drawing/2014/main" id="{8D6C1508-D9FF-4061-A04F-734BFAF3092D}"/>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11">
            <a:hlinkClick r:id="rId10" action="ppaction://hlinksldjump"/>
            <a:extLst>
              <a:ext uri="{FF2B5EF4-FFF2-40B4-BE49-F238E27FC236}">
                <a16:creationId xmlns:a16="http://schemas.microsoft.com/office/drawing/2014/main" id="{55928C16-07F2-4BEA-B208-3EFF80598049}"/>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7" name="Freeform 350">
            <a:hlinkClick r:id="" action="ppaction://hlinkshowjump?jump=firstslide"/>
            <a:extLst>
              <a:ext uri="{FF2B5EF4-FFF2-40B4-BE49-F238E27FC236}">
                <a16:creationId xmlns:a16="http://schemas.microsoft.com/office/drawing/2014/main" id="{AD2CCE2C-923F-46E0-A611-DC164D89523F}"/>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985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58B31C7C-B9C3-42FE-8DAC-5B0AEBE17C74}"/>
              </a:ext>
            </a:extLst>
          </p:cNvPr>
          <p:cNvGraphicFramePr>
            <a:graphicFrameLocks noChangeAspect="1"/>
          </p:cNvGraphicFramePr>
          <p:nvPr>
            <p:custDataLst>
              <p:tags r:id="rId2"/>
            </p:custDataLst>
            <p:extLst>
              <p:ext uri="{D42A27DB-BD31-4B8C-83A1-F6EECF244321}">
                <p14:modId xmlns:p14="http://schemas.microsoft.com/office/powerpoint/2010/main" val="98675774"/>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8873"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58B31C7C-B9C3-42FE-8DAC-5B0AEBE17C74}"/>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6BB8396-5D29-4897-A83A-42DCB2AA951A}"/>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02019" y="332657"/>
            <a:ext cx="8379801" cy="615603"/>
          </a:xfrm>
        </p:spPr>
        <p:txBody>
          <a:bodyPr/>
          <a:lstStyle/>
          <a:p>
            <a:pPr>
              <a:lnSpc>
                <a:spcPct val="80000"/>
              </a:lnSpc>
            </a:pPr>
            <a:r>
              <a:rPr lang="fr-FR" dirty="0"/>
              <a:t> Aide à la création d’entreprise par des personnes handicapées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02020" y="2750871"/>
            <a:ext cx="3107071" cy="333688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15" dirty="0">
                <a:solidFill>
                  <a:srgbClr val="20001F"/>
                </a:solidFill>
                <a:latin typeface="Calibri Light" panose="020F0302020204030204" pitchFamily="34" charset="0"/>
                <a:cs typeface="Calibri Light" panose="020F0302020204030204" pitchFamily="34" charset="0"/>
              </a:rPr>
              <a:t>L’aide a pour objectif de permettre à une personne handicapée de créer son emploi principal et pérenne (créer ou reprendre une activité)</a:t>
            </a:r>
            <a:br>
              <a:rPr lang="fr-FR" sz="1015" dirty="0">
                <a:solidFill>
                  <a:srgbClr val="7EA2D1"/>
                </a:solidFill>
                <a:latin typeface="Calibri Light" panose="020F0302020204030204" pitchFamily="34" charset="0"/>
                <a:cs typeface="Calibri Light" panose="020F0302020204030204" pitchFamily="34" charset="0"/>
              </a:rPr>
            </a:br>
            <a:r>
              <a:rPr lang="fr-FR" sz="1015" dirty="0">
                <a:solidFill>
                  <a:srgbClr val="20001F"/>
                </a:solidFill>
                <a:latin typeface="Calibri Light" panose="020F0302020204030204" pitchFamily="34" charset="0"/>
                <a:cs typeface="Calibri Light" panose="020F0302020204030204" pitchFamily="34" charset="0"/>
              </a:rPr>
              <a:t>L’aide est accordée afin de participer au financement du démarrage de l’activité.</a:t>
            </a:r>
          </a:p>
          <a:p>
            <a:pPr defTabSz="844083"/>
            <a:endParaRPr lang="fr-FR" sz="1015" dirty="0">
              <a:solidFill>
                <a:srgbClr val="20001F"/>
              </a:solidFill>
              <a:latin typeface="Calibri Light" panose="020F0302020204030204" pitchFamily="34" charset="0"/>
              <a:cs typeface="Calibri Light" panose="020F0302020204030204" pitchFamily="34" charset="0"/>
            </a:endParaRPr>
          </a:p>
          <a:p>
            <a:pPr defTabSz="844083"/>
            <a:r>
              <a:rPr lang="fr-FR" sz="1015" dirty="0">
                <a:solidFill>
                  <a:srgbClr val="20001F"/>
                </a:solidFill>
                <a:latin typeface="Calibri Light" panose="020F0302020204030204" pitchFamily="34" charset="0"/>
                <a:cs typeface="Calibri Light" panose="020F0302020204030204" pitchFamily="34" charset="0"/>
              </a:rPr>
              <a:t>Pour être éligible le projet doit :</a:t>
            </a:r>
          </a:p>
          <a:p>
            <a:pPr marL="158265" indent="-158265" defTabSz="844083">
              <a:buFont typeface="Arial" panose="020B0604020202020204" pitchFamily="34" charset="0"/>
              <a:buChar char="•"/>
            </a:pPr>
            <a:r>
              <a:rPr lang="fr-FR" sz="1015" dirty="0">
                <a:solidFill>
                  <a:srgbClr val="20001F"/>
                </a:solidFill>
                <a:latin typeface="Calibri Light" panose="020F0302020204030204" pitchFamily="34" charset="0"/>
                <a:cs typeface="Calibri Light" panose="020F0302020204030204" pitchFamily="34" charset="0"/>
              </a:rPr>
              <a:t>Donner à la personne handicapée un statut de dirigeant de la société. Les projets de création d’activité saisonnière, d’associations, de Sociétés Civiles Immobilières, d’Entreprises d’Insertion par l’Activité Economique et de Sociétés de Fait sont exclus du bénéfice de l’aide.</a:t>
            </a:r>
          </a:p>
          <a:p>
            <a:pPr marL="158265" indent="-158265" defTabSz="844083">
              <a:buFont typeface="Arial" panose="020B0604020202020204" pitchFamily="34" charset="0"/>
              <a:buChar char="•"/>
            </a:pPr>
            <a:r>
              <a:rPr lang="fr-FR" sz="1015" dirty="0">
                <a:solidFill>
                  <a:srgbClr val="20001F"/>
                </a:solidFill>
                <a:latin typeface="Calibri Light" panose="020F0302020204030204" pitchFamily="34" charset="0"/>
                <a:cs typeface="Calibri Light" panose="020F0302020204030204" pitchFamily="34" charset="0"/>
              </a:rPr>
              <a:t>Être d’un montant au moins équivalent à 7500 € comprenant un apport personnel en fonds propres d’un minimum de 1500 €, l’aide forfaitaire de l’Agefiph de 5000 € et les autres</a:t>
            </a:r>
            <a:r>
              <a:rPr lang="fr-FR" sz="1015" dirty="0">
                <a:solidFill>
                  <a:srgbClr val="00B050"/>
                </a:solidFill>
                <a:latin typeface="Calibri Light" panose="020F0302020204030204" pitchFamily="34" charset="0"/>
                <a:cs typeface="Calibri Light" panose="020F0302020204030204" pitchFamily="34" charset="0"/>
              </a:rPr>
              <a:t> </a:t>
            </a:r>
            <a:r>
              <a:rPr lang="fr-FR" sz="1015" dirty="0">
                <a:solidFill>
                  <a:srgbClr val="000000"/>
                </a:solidFill>
                <a:latin typeface="Calibri Light" panose="020F0302020204030204" pitchFamily="34" charset="0"/>
                <a:cs typeface="Calibri Light" panose="020F0302020204030204" pitchFamily="34" charset="0"/>
              </a:rPr>
              <a:t>cofinancements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750036" y="2594181"/>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202019" y="1776451"/>
            <a:ext cx="8665533" cy="79783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15" dirty="0">
                <a:solidFill>
                  <a:srgbClr val="20001F"/>
                </a:solidFill>
                <a:latin typeface="Calibri Light" panose="020F0302020204030204" pitchFamily="34" charset="0"/>
                <a:cs typeface="Calibri Light" panose="020F0302020204030204" pitchFamily="34" charset="0"/>
              </a:rPr>
              <a:t>Toute personne handicapée.</a:t>
            </a:r>
          </a:p>
          <a:p>
            <a:pPr defTabSz="844083"/>
            <a:r>
              <a:rPr lang="fr-FR" sz="1015" dirty="0">
                <a:solidFill>
                  <a:srgbClr val="20001F"/>
                </a:solidFill>
                <a:latin typeface="Calibri Light" panose="020F0302020204030204" pitchFamily="34" charset="0"/>
                <a:cs typeface="Calibri Light" panose="020F0302020204030204" pitchFamily="34" charset="0"/>
              </a:rPr>
              <a:t>Soutenir financièrement la personne pour participer au démarrage ou à la reprise de l’activité</a:t>
            </a:r>
            <a:endParaRPr lang="fr-FR" sz="1015"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982679" y="1639967"/>
            <a:ext cx="2635694"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375559" y="2750871"/>
            <a:ext cx="5491993" cy="3336886"/>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La demande d'aide est faite par la personne handicapée. </a:t>
            </a:r>
            <a:r>
              <a:rPr lang="fr-FR" sz="1050" b="1" dirty="0">
                <a:solidFill>
                  <a:srgbClr val="000000"/>
                </a:solidFill>
                <a:latin typeface="Calibri Light" panose="020F0302020204030204" pitchFamily="34" charset="0"/>
                <a:cs typeface="Calibri Light" panose="020F0302020204030204" pitchFamily="34" charset="0"/>
              </a:rPr>
              <a:t>Un formulaire </a:t>
            </a:r>
            <a:r>
              <a:rPr lang="fr-FR" sz="1050" dirty="0">
                <a:solidFill>
                  <a:srgbClr val="000000"/>
                </a:solidFill>
                <a:latin typeface="Calibri Light" panose="020F0302020204030204" pitchFamily="34" charset="0"/>
                <a:cs typeface="Calibri Light" panose="020F0302020204030204" pitchFamily="34" charset="0"/>
              </a:rPr>
              <a:t>de demande d’intervention Agefiph (voir </a:t>
            </a:r>
            <a:r>
              <a:rPr lang="fr-FR" sz="1050" dirty="0">
                <a:solidFill>
                  <a:srgbClr val="000000"/>
                </a:solidFill>
                <a:latin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ici</a:t>
            </a:r>
            <a:r>
              <a:rPr lang="fr-FR" sz="1050" dirty="0">
                <a:solidFill>
                  <a:srgbClr val="000000"/>
                </a:solidFill>
                <a:latin typeface="Calibri Light" panose="020F0302020204030204" pitchFamily="34" charset="0"/>
                <a:cs typeface="Calibri Light" panose="020F0302020204030204" pitchFamily="34" charset="0"/>
              </a:rPr>
              <a:t>) est adressée à la Délégation régionale Agefiph dont dépend la personne (voir liste </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extLst>
                    <a:ext uri="{A12FA001-AC4F-418D-AE19-62706E023703}">
                      <ahyp:hlinkClr xmlns:ahyp="http://schemas.microsoft.com/office/drawing/2018/hyperlinkcolor" val="tx"/>
                    </a:ext>
                  </a:extLst>
                </a:hlinkClick>
              </a:rPr>
              <a:t>ici</a:t>
            </a:r>
            <a:r>
              <a:rPr lang="fr-FR" sz="1050" dirty="0">
                <a:solidFill>
                  <a:srgbClr val="000000"/>
                </a:solidFill>
                <a:latin typeface="Calibri Light" panose="020F0302020204030204" pitchFamily="34" charset="0"/>
                <a:cs typeface="Calibri Light" panose="020F0302020204030204" pitchFamily="34" charset="0"/>
              </a:rPr>
              <a:t>) ainsi qu’un certain nombre de documents à transmettre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 titre de bénéficiaire de l'obligation d'emploi ou demande en cours</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Un exposé détaillé du projet incluant les informations sur le lieu d'activité, l'étude de marché, la date de début d'activité envisagée, le statut juridique prévu, et le cas échéant, le projet de statuts de la société et le contrat de franchise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L'avis de l'expert, qui a aidé au montage du projet, sur l'opportunité d'un financement de l'Agefiph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Un relevé d'identité bancaire du destinataire de la subvention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 plan de financement regroupant les besoins financiers prévisionnels : frais d'établissement, investissements, le besoin en fonds de roulement (calcul détaillé du BFR)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Les ressources envisagées : fonds propres (d'au moins 1500 €), apports personnels complémentaires, emprunt, autres cofinancements (subvention.)</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 justificatif de l’apport en fonds propre à hauteur de 1500 €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 projet de statuts ; </a:t>
            </a:r>
          </a:p>
          <a:p>
            <a:pPr marL="158265" indent="-158265" defTabSz="844083">
              <a:buFont typeface="Arial" panose="020B0604020202020204" pitchFamily="34" charset="0"/>
              <a:buChar char="•"/>
            </a:pPr>
            <a:r>
              <a:rPr lang="fr-FR" sz="1000" dirty="0">
                <a:solidFill>
                  <a:srgbClr val="000000"/>
                </a:solidFill>
                <a:latin typeface="Calibri Light" panose="020F0302020204030204" pitchFamily="34" charset="0"/>
                <a:cs typeface="Calibri Light" panose="020F0302020204030204" pitchFamily="34" charset="0"/>
              </a:rPr>
              <a:t>L'engagement sur l'honneur de rembourser l'aide forfaire à la création d'activité accordée en cas de cession, cessation ou revente de l'entreprise</a:t>
            </a:r>
          </a:p>
          <a:p>
            <a:pPr defTabSz="844083"/>
            <a:r>
              <a:rPr lang="fr-FR" sz="1000" b="1" dirty="0">
                <a:solidFill>
                  <a:srgbClr val="000000"/>
                </a:solidFill>
                <a:latin typeface="Calibri" panose="020F0502020204030204" pitchFamily="34" charset="0"/>
                <a:cs typeface="Calibri" panose="020F0502020204030204" pitchFamily="34" charset="0"/>
              </a:rPr>
              <a:t>L’aide doit être mobilisée en amont de la création effective de l’entreprise avant immatriculation</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675408" y="2622796"/>
            <a:ext cx="1196442"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5152343" y="1113026"/>
            <a:ext cx="3715209"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52341" y="1192847"/>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4DE0D2CF-C2C8-4FF7-BACB-2A67A5909A18}"/>
              </a:ext>
            </a:extLst>
          </p:cNvPr>
          <p:cNvSpPr txBox="1"/>
          <p:nvPr/>
        </p:nvSpPr>
        <p:spPr>
          <a:xfrm>
            <a:off x="202019" y="1260505"/>
            <a:ext cx="4258720"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Une solution pour les créateurs et repreneurs d’entreprises »</a:t>
            </a:r>
          </a:p>
        </p:txBody>
      </p:sp>
      <p:sp>
        <p:nvSpPr>
          <p:cNvPr id="22" name="Triangle rectangle 21">
            <a:extLst>
              <a:ext uri="{FF2B5EF4-FFF2-40B4-BE49-F238E27FC236}">
                <a16:creationId xmlns:a16="http://schemas.microsoft.com/office/drawing/2014/main" id="{CE5E5450-4832-4ADA-B945-DC2901433ABC}"/>
              </a:ext>
            </a:extLst>
          </p:cNvPr>
          <p:cNvSpPr/>
          <p:nvPr/>
        </p:nvSpPr>
        <p:spPr bwMode="auto">
          <a:xfrm rot="10800000">
            <a:off x="7962350" y="8589"/>
            <a:ext cx="1162737" cy="1038225"/>
          </a:xfrm>
          <a:prstGeom prst="rtTriangle">
            <a:avLst/>
          </a:prstGeom>
          <a:solidFill>
            <a:srgbClr val="009999">
              <a:alpha val="60000"/>
            </a:srgbClr>
          </a:solidFill>
          <a:ln w="9525" cap="flat" cmpd="sng" algn="ctr">
            <a:solidFill>
              <a:srgbClr val="009999"/>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Espace réservé du contenu 5" descr="Bâtiment">
            <a:extLst>
              <a:ext uri="{FF2B5EF4-FFF2-40B4-BE49-F238E27FC236}">
                <a16:creationId xmlns:a16="http://schemas.microsoft.com/office/drawing/2014/main" id="{08BD7653-1A6B-41A5-B7B7-2B09FBC36E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4519" y="146776"/>
            <a:ext cx="337764" cy="337764"/>
          </a:xfrm>
          <a:prstGeom prst="rect">
            <a:avLst/>
          </a:prstGeom>
        </p:spPr>
      </p:pic>
      <p:sp>
        <p:nvSpPr>
          <p:cNvPr id="24" name="ZoneTexte 11">
            <a:hlinkClick r:id="rId11" action="ppaction://hlinksldjump"/>
            <a:extLst>
              <a:ext uri="{FF2B5EF4-FFF2-40B4-BE49-F238E27FC236}">
                <a16:creationId xmlns:a16="http://schemas.microsoft.com/office/drawing/2014/main" id="{6AA9D906-6354-4D0E-9301-E56331F26FDB}"/>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BAED35A2-7B8C-4337-80DB-87FA21BD2FA5}"/>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2341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E9F13117-8F13-47A3-A50F-93D919E2F3FF}"/>
              </a:ext>
            </a:extLst>
          </p:cNvPr>
          <p:cNvGraphicFramePr>
            <a:graphicFrameLocks noChangeAspect="1"/>
          </p:cNvGraphicFramePr>
          <p:nvPr>
            <p:custDataLst>
              <p:tags r:id="rId2"/>
            </p:custData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9896" name="Diapositive think-cell" r:id="rId5" imgW="415" imgH="416" progId="TCLayout.ActiveDocument.1">
                  <p:embed/>
                </p:oleObj>
              </mc:Choice>
              <mc:Fallback>
                <p:oleObj name="Diapositive think-cell" r:id="rId5" imgW="415" imgH="416" progId="TCLayout.ActiveDocument.1">
                  <p:embed/>
                  <p:pic>
                    <p:nvPicPr>
                      <p:cNvPr id="6" name="Objet 5" hidden="1">
                        <a:extLst>
                          <a:ext uri="{FF2B5EF4-FFF2-40B4-BE49-F238E27FC236}">
                            <a16:creationId xmlns:a16="http://schemas.microsoft.com/office/drawing/2014/main" id="{E9F13117-8F13-47A3-A50F-93D919E2F3FF}"/>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CD145C9-610E-41EE-9E4B-4EFE6D81A8E6}"/>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4ECAE041-51DF-4483-9215-D3F48E0793A0}"/>
              </a:ext>
            </a:extLst>
          </p:cNvPr>
          <p:cNvSpPr>
            <a:spLocks noGrp="1"/>
          </p:cNvSpPr>
          <p:nvPr>
            <p:ph type="title"/>
          </p:nvPr>
        </p:nvSpPr>
        <p:spPr/>
        <p:txBody>
          <a:bodyPr/>
          <a:lstStyle/>
          <a:p>
            <a:r>
              <a:rPr lang="fr-FR" dirty="0"/>
              <a:t>Liste des délégations régionales de l’AGEFIPH</a:t>
            </a:r>
          </a:p>
        </p:txBody>
      </p:sp>
      <p:graphicFrame>
        <p:nvGraphicFramePr>
          <p:cNvPr id="4" name="Tableau 3">
            <a:extLst>
              <a:ext uri="{FF2B5EF4-FFF2-40B4-BE49-F238E27FC236}">
                <a16:creationId xmlns:a16="http://schemas.microsoft.com/office/drawing/2014/main" id="{71224EF3-84EE-4188-9868-8569E6902DED}"/>
              </a:ext>
            </a:extLst>
          </p:cNvPr>
          <p:cNvGraphicFramePr>
            <a:graphicFrameLocks noGrp="1"/>
          </p:cNvGraphicFramePr>
          <p:nvPr>
            <p:extLst>
              <p:ext uri="{D42A27DB-BD31-4B8C-83A1-F6EECF244321}">
                <p14:modId xmlns:p14="http://schemas.microsoft.com/office/powerpoint/2010/main" val="2328443942"/>
              </p:ext>
            </p:extLst>
          </p:nvPr>
        </p:nvGraphicFramePr>
        <p:xfrm>
          <a:off x="281763" y="804905"/>
          <a:ext cx="8580474" cy="5507078"/>
        </p:xfrm>
        <a:graphic>
          <a:graphicData uri="http://schemas.openxmlformats.org/drawingml/2006/table">
            <a:tbl>
              <a:tblPr/>
              <a:tblGrid>
                <a:gridCol w="733374">
                  <a:extLst>
                    <a:ext uri="{9D8B030D-6E8A-4147-A177-3AD203B41FA5}">
                      <a16:colId xmlns:a16="http://schemas.microsoft.com/office/drawing/2014/main" val="318206118"/>
                    </a:ext>
                  </a:extLst>
                </a:gridCol>
                <a:gridCol w="2126785">
                  <a:extLst>
                    <a:ext uri="{9D8B030D-6E8A-4147-A177-3AD203B41FA5}">
                      <a16:colId xmlns:a16="http://schemas.microsoft.com/office/drawing/2014/main" val="1870939920"/>
                    </a:ext>
                  </a:extLst>
                </a:gridCol>
                <a:gridCol w="2493471">
                  <a:extLst>
                    <a:ext uri="{9D8B030D-6E8A-4147-A177-3AD203B41FA5}">
                      <a16:colId xmlns:a16="http://schemas.microsoft.com/office/drawing/2014/main" val="3548480475"/>
                    </a:ext>
                  </a:extLst>
                </a:gridCol>
                <a:gridCol w="1797950">
                  <a:extLst>
                    <a:ext uri="{9D8B030D-6E8A-4147-A177-3AD203B41FA5}">
                      <a16:colId xmlns:a16="http://schemas.microsoft.com/office/drawing/2014/main" val="2620305284"/>
                    </a:ext>
                  </a:extLst>
                </a:gridCol>
                <a:gridCol w="1428894">
                  <a:extLst>
                    <a:ext uri="{9D8B030D-6E8A-4147-A177-3AD203B41FA5}">
                      <a16:colId xmlns:a16="http://schemas.microsoft.com/office/drawing/2014/main" val="3595399422"/>
                    </a:ext>
                  </a:extLst>
                </a:gridCol>
              </a:tblGrid>
              <a:tr h="157838">
                <a:tc>
                  <a:txBody>
                    <a:bodyPr/>
                    <a:lstStyle/>
                    <a:p>
                      <a:pPr algn="ctr" fontAlgn="ctr"/>
                      <a:r>
                        <a:rPr lang="fr-FR" sz="900" b="1" i="0" u="none" strike="noStrike" dirty="0">
                          <a:solidFill>
                            <a:srgbClr val="FFFFFF"/>
                          </a:solidFill>
                          <a:effectLst/>
                          <a:latin typeface="Calibri Light" panose="020F03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Région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Adresse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dirty="0">
                          <a:solidFill>
                            <a:schemeClr val="bg1"/>
                          </a:solidFill>
                          <a:effectLst/>
                          <a:latin typeface="Calibri Light" panose="020F0302020204030204" pitchFamily="34" charset="0"/>
                        </a:rPr>
                        <a:t>Contacts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57988613"/>
                  </a:ext>
                </a:extLst>
              </a:tr>
              <a:tr h="506437">
                <a:tc>
                  <a:txBody>
                    <a:bodyPr/>
                    <a:lstStyle/>
                    <a:p>
                      <a:pPr algn="ctr" fontAlgn="ctr"/>
                      <a:r>
                        <a:rPr lang="fr-FR" sz="900" b="0" i="0" u="none" strike="noStrike" dirty="0">
                          <a:solidFill>
                            <a:srgbClr val="000000"/>
                          </a:solidFill>
                          <a:effectLst/>
                          <a:latin typeface="Calibri Light" panose="020F03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1" i="0" u="none" strike="noStrike" dirty="0">
                          <a:solidFill>
                            <a:srgbClr val="20001F"/>
                          </a:solidFill>
                          <a:effectLst/>
                          <a:latin typeface="Calibri Light" panose="020F0302020204030204" pitchFamily="34" charset="0"/>
                        </a:rPr>
                        <a:t>Délégation régionale Antilles-Guyane-Saint-Pierre-et-Miquelon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Calibri Light" panose="020F0302020204030204" pitchFamily="34" charset="0"/>
                        </a:rPr>
                        <a:t>2, Avenue des Arawaks</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Immeuble Eole 1</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97200 Fort-De-France</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05 96 71 24 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hlinkClick r:id="rId7"/>
                        </a:rPr>
                        <a:t>antilles-guyane@agefiph.asso.fr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8797961"/>
                  </a:ext>
                </a:extLst>
              </a:tr>
              <a:tr h="506437">
                <a:tc>
                  <a:txBody>
                    <a:bodyPr/>
                    <a:lstStyle/>
                    <a:p>
                      <a:pPr algn="ctr" fontAlgn="ctr"/>
                      <a:r>
                        <a:rPr lang="fr-FR" sz="900" b="0" i="0" u="none" strike="noStrike">
                          <a:solidFill>
                            <a:srgbClr val="000000"/>
                          </a:solidFill>
                          <a:effectLst/>
                          <a:latin typeface="Calibri Light" panose="020F03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1" i="0" u="none" strike="noStrike" dirty="0">
                          <a:solidFill>
                            <a:srgbClr val="000000"/>
                          </a:solidFill>
                          <a:effectLst/>
                          <a:latin typeface="Calibri Light" panose="020F0302020204030204" pitchFamily="34" charset="0"/>
                        </a:rPr>
                        <a:t>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Calibri Light" panose="020F0302020204030204" pitchFamily="34" charset="0"/>
                        </a:rPr>
                        <a:t>Parc D'Affaires De Saint-Hubert</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33 Rue Saint Théobald</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38080 L ISLE D ABEAU</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04 74 94 64 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hlinkClick r:id="rId8"/>
                        </a:rPr>
                        <a:t>auvergne-rhone-alpes@agefiph.asso.fr</a:t>
                      </a:r>
                      <a:r>
                        <a:rPr lang="fr-FR" sz="900" b="0" i="0" u="none" strike="noStrike" dirty="0">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4955427"/>
                  </a:ext>
                </a:extLst>
              </a:tr>
              <a:tr h="506437">
                <a:tc>
                  <a:txBody>
                    <a:bodyPr/>
                    <a:lstStyle/>
                    <a:p>
                      <a:pPr algn="ctr" fontAlgn="ctr"/>
                      <a:r>
                        <a:rPr lang="fr-FR" sz="900" b="0" i="0" u="none" strike="noStrike">
                          <a:solidFill>
                            <a:srgbClr val="000000"/>
                          </a:solidFill>
                          <a:effectLst/>
                          <a:latin typeface="Calibri Light" panose="020F03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1" i="0" u="none" strike="noStrike" dirty="0">
                          <a:solidFill>
                            <a:srgbClr val="000000"/>
                          </a:solidFill>
                          <a:effectLst/>
                          <a:latin typeface="Calibri Light" panose="020F0302020204030204" pitchFamily="34" charset="0"/>
                        </a:rPr>
                        <a:t>BFC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rPr>
                        <a:t>Immeuble Osiris 7 Boulevard Winston</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Churchill BP 66615</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21066 Dijon Cedex</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03</a:t>
                      </a:r>
                      <a:r>
                        <a:rPr lang="fr-FR" sz="900" b="1" i="0" u="none" strike="noStrike" baseline="0" dirty="0">
                          <a:solidFill>
                            <a:srgbClr val="000000"/>
                          </a:solidFill>
                          <a:effectLst/>
                          <a:latin typeface="Calibri" panose="020F0502020204030204" pitchFamily="34" charset="0"/>
                          <a:cs typeface="Calibri" panose="020F0502020204030204" pitchFamily="34" charset="0"/>
                        </a:rPr>
                        <a:t> 80 28 04 43</a:t>
                      </a:r>
                      <a:endParaRPr lang="fr-FR" sz="9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hlinkClick r:id="rId9"/>
                        </a:rPr>
                        <a:t>bourgogne-franche-comte@agefiph.asso.fr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76579"/>
                  </a:ext>
                </a:extLst>
              </a:tr>
              <a:tr h="450166">
                <a:tc>
                  <a:txBody>
                    <a:bodyPr/>
                    <a:lstStyle/>
                    <a:p>
                      <a:pPr algn="ctr" fontAlgn="ctr"/>
                      <a:r>
                        <a:rPr lang="fr-FR" sz="900" b="0" i="0" u="none" strike="noStrike">
                          <a:solidFill>
                            <a:srgbClr val="000000"/>
                          </a:solidFill>
                          <a:effectLst/>
                          <a:latin typeface="Calibri Light" panose="020F03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1" i="0" u="none" strike="noStrike">
                          <a:solidFill>
                            <a:srgbClr val="000000"/>
                          </a:solidFill>
                          <a:effectLst/>
                          <a:latin typeface="Calibri Light" panose="020F0302020204030204" pitchFamily="34" charset="0"/>
                        </a:rPr>
                        <a:t>BRETAGNE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rPr>
                        <a:t>4 Avenue Charles Tillon</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35000 Rennes</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02 99 54 26 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hlinkClick r:id="rId10"/>
                        </a:rPr>
                        <a:t>bretagne@agefiph.asso.fr</a:t>
                      </a:r>
                      <a:r>
                        <a:rPr lang="fr-FR" sz="900" b="0" i="0" u="none" strike="noStrike" dirty="0">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7277655"/>
                  </a:ext>
                </a:extLst>
              </a:tr>
              <a:tr h="506437">
                <a:tc>
                  <a:txBody>
                    <a:bodyPr/>
                    <a:lstStyle/>
                    <a:p>
                      <a:pPr algn="ctr" fontAlgn="ctr"/>
                      <a:r>
                        <a:rPr lang="fr-FR" sz="900" b="0" i="0" u="none" strike="noStrike">
                          <a:solidFill>
                            <a:srgbClr val="000000"/>
                          </a:solidFill>
                          <a:effectLst/>
                          <a:latin typeface="Calibri Light" panose="020F03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1" i="0" u="none" strike="noStrike" dirty="0">
                          <a:solidFill>
                            <a:srgbClr val="000000"/>
                          </a:solidFill>
                          <a:effectLst/>
                          <a:latin typeface="Calibri Light" panose="020F0302020204030204" pitchFamily="34" charset="0"/>
                        </a:rPr>
                        <a:t>CENTRE VAL DE LOIRE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rPr>
                        <a:t>35 Avenue de Paris</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ABC2</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45058 Orléans</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02 38 78 04 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Calibri Light" panose="020F0302020204030204" pitchFamily="34" charset="0"/>
                          <a:hlinkClick r:id="rId11"/>
                        </a:rPr>
                        <a:t>centre@agefiph.asso.fr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79947160"/>
                  </a:ext>
                </a:extLst>
              </a:tr>
              <a:tr h="506437">
                <a:tc rowSpan="2">
                  <a:txBody>
                    <a:bodyPr/>
                    <a:lstStyle/>
                    <a:p>
                      <a:pPr algn="ctr" fontAlgn="ctr"/>
                      <a:r>
                        <a:rPr lang="fr-FR" sz="900" b="0" i="0" u="none" strike="noStrike">
                          <a:solidFill>
                            <a:srgbClr val="000000"/>
                          </a:solidFill>
                          <a:effectLst/>
                          <a:latin typeface="Calibri Light" panose="020F03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900" b="1" i="0" u="none" strike="noStrike" dirty="0">
                          <a:solidFill>
                            <a:srgbClr val="000000"/>
                          </a:solidFill>
                          <a:effectLst/>
                          <a:latin typeface="Calibri Light" panose="020F0302020204030204" pitchFamily="34" charset="0"/>
                        </a:rPr>
                        <a:t>GRAND 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Calibri Light" panose="020F0302020204030204" pitchFamily="34" charset="0"/>
                        </a:rPr>
                        <a:t>Immeuble Le Roosevelt - 2ème étage</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5, rue du Président Franklin Roosevelt</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51100 Reims</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03 83 90 81 40</a:t>
                      </a:r>
                    </a:p>
                    <a:p>
                      <a:pPr algn="l" fontAlgn="ctr"/>
                      <a:endParaRPr lang="fr-FR" sz="9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fr-FR" sz="900" b="0" i="0" u="none" strike="noStrike" dirty="0">
                          <a:solidFill>
                            <a:srgbClr val="000000"/>
                          </a:solidFill>
                          <a:effectLst/>
                          <a:latin typeface="Calibri Light" panose="020F0302020204030204" pitchFamily="34" charset="0"/>
                          <a:hlinkClick r:id="rId12"/>
                        </a:rPr>
                        <a:t>grand-est@agefiph.asso.fr</a:t>
                      </a:r>
                      <a:r>
                        <a:rPr lang="fr-FR" sz="900" b="0" i="0" u="none" strike="noStrike" dirty="0">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996518"/>
                  </a:ext>
                </a:extLst>
              </a:tr>
              <a:tr h="506437">
                <a:tc vMerge="1">
                  <a:txBody>
                    <a:bodyPr/>
                    <a:lstStyle/>
                    <a:p>
                      <a:endParaRPr lang="fr-FR"/>
                    </a:p>
                  </a:txBody>
                  <a:tcPr/>
                </a:tc>
                <a:tc vMerge="1">
                  <a:txBody>
                    <a:bodyPr/>
                    <a:lstStyle/>
                    <a:p>
                      <a:endParaRPr lang="fr-FR"/>
                    </a:p>
                  </a:txBody>
                  <a:tcPr/>
                </a:tc>
                <a:tc>
                  <a:txBody>
                    <a:bodyPr/>
                    <a:lstStyle/>
                    <a:p>
                      <a:pPr algn="l" fontAlgn="b"/>
                      <a:r>
                        <a:rPr lang="fr-FR" sz="900" b="0" i="0" u="none" strike="noStrike" dirty="0">
                          <a:solidFill>
                            <a:srgbClr val="000000"/>
                          </a:solidFill>
                          <a:effectLst/>
                          <a:latin typeface="Calibri Light" panose="020F0302020204030204" pitchFamily="34" charset="0"/>
                        </a:rPr>
                        <a:t>Immeuble Joffre Saint Thiebault 13-15 Boulevard Joffre</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54063 Nancy</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57371835"/>
                  </a:ext>
                </a:extLst>
              </a:tr>
              <a:tr h="379828">
                <a:tc rowSpan="2">
                  <a:txBody>
                    <a:bodyPr/>
                    <a:lstStyle/>
                    <a:p>
                      <a:pPr algn="ctr" fontAlgn="ctr"/>
                      <a:r>
                        <a:rPr lang="fr-FR" sz="900" b="0" i="0" u="none" strike="noStrike" dirty="0">
                          <a:solidFill>
                            <a:srgbClr val="000000"/>
                          </a:solidFill>
                          <a:effectLst/>
                          <a:latin typeface="Calibri Light" panose="020F03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900" b="1" i="0" u="none" strike="noStrike" dirty="0">
                          <a:solidFill>
                            <a:srgbClr val="000000"/>
                          </a:solidFill>
                          <a:effectLst/>
                          <a:latin typeface="Calibri Light" panose="020F0302020204030204" pitchFamily="34" charset="0"/>
                        </a:rPr>
                        <a:t>HAUTS DE France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Calibri Light" panose="020F0302020204030204" pitchFamily="34" charset="0"/>
                        </a:rPr>
                        <a:t>3 rue Vincent Auriol CS 64801</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80048 Amiens</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9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900" b="1" i="0" u="none" strike="noStrike" dirty="0">
                          <a:solidFill>
                            <a:srgbClr val="000000"/>
                          </a:solidFill>
                          <a:effectLst/>
                          <a:latin typeface="Calibri" panose="020F0502020204030204" pitchFamily="34" charset="0"/>
                          <a:cs typeface="Calibri" panose="020F0502020204030204" pitchFamily="34" charset="0"/>
                        </a:rPr>
                        <a:t>Standard : 03 20 14 57 26</a:t>
                      </a:r>
                    </a:p>
                    <a:p>
                      <a:pPr algn="l" fontAlgn="ctr"/>
                      <a:endParaRPr lang="fr-FR" sz="9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fr-FR" sz="900" b="0" i="0" u="none" strike="noStrike" dirty="0">
                          <a:solidFill>
                            <a:srgbClr val="000000"/>
                          </a:solidFill>
                          <a:effectLst/>
                          <a:latin typeface="Calibri Light" panose="020F0302020204030204" pitchFamily="34" charset="0"/>
                          <a:hlinkClick r:id="rId13"/>
                        </a:rPr>
                        <a:t>hauts-de-france@agefiph.asso.fr</a:t>
                      </a:r>
                      <a:r>
                        <a:rPr lang="fr-FR" sz="900" b="0" i="0" u="none" strike="noStrike" dirty="0">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5872958"/>
                  </a:ext>
                </a:extLst>
              </a:tr>
              <a:tr h="379828">
                <a:tc vMerge="1">
                  <a:txBody>
                    <a:bodyPr/>
                    <a:lstStyle/>
                    <a:p>
                      <a:endParaRPr lang="fr-FR"/>
                    </a:p>
                  </a:txBody>
                  <a:tcPr>
                    <a:lnT w="6350" cap="flat" cmpd="sng" algn="ctr">
                      <a:solidFill>
                        <a:srgbClr val="000000"/>
                      </a:solidFill>
                      <a:prstDash val="solid"/>
                      <a:round/>
                      <a:headEnd type="none" w="med" len="med"/>
                      <a:tailEnd type="none" w="med" len="med"/>
                    </a:lnT>
                  </a:tcPr>
                </a:tc>
                <a:tc vMerge="1">
                  <a:txBody>
                    <a:bodyPr/>
                    <a:lstStyle/>
                    <a:p>
                      <a:endParaRPr lang="fr-FR"/>
                    </a:p>
                  </a:txBody>
                  <a:tcPr>
                    <a:lnT w="6350" cap="flat" cmpd="sng" algn="ctr">
                      <a:solidFill>
                        <a:srgbClr val="000000"/>
                      </a:solidFill>
                      <a:prstDash val="solid"/>
                      <a:round/>
                      <a:headEnd type="none" w="med" len="med"/>
                      <a:tailEnd type="none" w="med" len="med"/>
                    </a:lnT>
                  </a:tcPr>
                </a:tc>
                <a:tc>
                  <a:txBody>
                    <a:bodyPr/>
                    <a:lstStyle/>
                    <a:p>
                      <a:pPr algn="l" fontAlgn="b"/>
                      <a:r>
                        <a:rPr lang="fr-FR" sz="900" b="0" i="0" u="none" strike="noStrike" dirty="0">
                          <a:solidFill>
                            <a:srgbClr val="000000"/>
                          </a:solidFill>
                          <a:effectLst/>
                          <a:latin typeface="Calibri Light" panose="020F0302020204030204" pitchFamily="34" charset="0"/>
                        </a:rPr>
                        <a:t>27 bis rue du Vieux Faubourg</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59040 Lille</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vMerge="1">
                  <a:txBody>
                    <a:bodyPr/>
                    <a:lstStyle/>
                    <a:p>
                      <a:endParaRPr lang="fr-FR"/>
                    </a:p>
                  </a:txBody>
                  <a:tcP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6730071"/>
                  </a:ext>
                </a:extLst>
              </a:tr>
            </a:tbl>
          </a:graphicData>
        </a:graphic>
      </p:graphicFrame>
    </p:spTree>
    <p:extLst>
      <p:ext uri="{BB962C8B-B14F-4D97-AF65-F5344CB8AC3E}">
        <p14:creationId xmlns:p14="http://schemas.microsoft.com/office/powerpoint/2010/main" val="54031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024BFE6-7ABA-43E0-AA3D-0FC0BBE7EF3B}"/>
              </a:ext>
            </a:extLst>
          </p:cNvPr>
          <p:cNvGraphicFramePr>
            <a:graphicFrameLocks noChangeAspect="1"/>
          </p:cNvGraphicFramePr>
          <p:nvPr>
            <p:custDataLst>
              <p:tags r:id="rId2"/>
            </p:custDataLst>
            <p:extLst>
              <p:ext uri="{D42A27DB-BD31-4B8C-83A1-F6EECF244321}">
                <p14:modId xmlns:p14="http://schemas.microsoft.com/office/powerpoint/2010/main" val="3034980312"/>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80920" name="Diapositive think-cell" r:id="rId5" imgW="415" imgH="416" progId="TCLayout.ActiveDocument.1">
                  <p:embed/>
                </p:oleObj>
              </mc:Choice>
              <mc:Fallback>
                <p:oleObj name="Diapositive think-cell" r:id="rId5" imgW="415" imgH="416" progId="TCLayout.ActiveDocument.1">
                  <p:embed/>
                  <p:pic>
                    <p:nvPicPr>
                      <p:cNvPr id="7" name="Objet 6" hidden="1">
                        <a:extLst>
                          <a:ext uri="{FF2B5EF4-FFF2-40B4-BE49-F238E27FC236}">
                            <a16:creationId xmlns:a16="http://schemas.microsoft.com/office/drawing/2014/main" id="{B024BFE6-7ABA-43E0-AA3D-0FC0BBE7EF3B}"/>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4B590A9-C8CD-4BE8-B3A6-BA115D3974AD}"/>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302D5D05-51D9-4A11-9127-A9EC139AEEF0}"/>
              </a:ext>
            </a:extLst>
          </p:cNvPr>
          <p:cNvSpPr>
            <a:spLocks noGrp="1"/>
          </p:cNvSpPr>
          <p:nvPr>
            <p:ph type="title"/>
          </p:nvPr>
        </p:nvSpPr>
        <p:spPr>
          <a:xfrm>
            <a:off x="223285" y="336768"/>
            <a:ext cx="7571678" cy="568249"/>
          </a:xfrm>
        </p:spPr>
        <p:txBody>
          <a:bodyPr/>
          <a:lstStyle/>
          <a:p>
            <a:r>
              <a:rPr lang="fr-FR" dirty="0"/>
              <a:t>Liste des délégations régionales de l’AGEFIPH</a:t>
            </a:r>
          </a:p>
        </p:txBody>
      </p:sp>
      <p:graphicFrame>
        <p:nvGraphicFramePr>
          <p:cNvPr id="6" name="Tableau 5">
            <a:extLst>
              <a:ext uri="{FF2B5EF4-FFF2-40B4-BE49-F238E27FC236}">
                <a16:creationId xmlns:a16="http://schemas.microsoft.com/office/drawing/2014/main" id="{98C2258A-51F9-46C6-BDAB-CE2608E016EA}"/>
              </a:ext>
            </a:extLst>
          </p:cNvPr>
          <p:cNvGraphicFramePr>
            <a:graphicFrameLocks noGrp="1"/>
          </p:cNvGraphicFramePr>
          <p:nvPr>
            <p:extLst>
              <p:ext uri="{D42A27DB-BD31-4B8C-83A1-F6EECF244321}">
                <p14:modId xmlns:p14="http://schemas.microsoft.com/office/powerpoint/2010/main" val="1723232914"/>
              </p:ext>
            </p:extLst>
          </p:nvPr>
        </p:nvGraphicFramePr>
        <p:xfrm>
          <a:off x="223285" y="836712"/>
          <a:ext cx="8591107" cy="5684520"/>
        </p:xfrm>
        <a:graphic>
          <a:graphicData uri="http://schemas.openxmlformats.org/drawingml/2006/table">
            <a:tbl>
              <a:tblPr/>
              <a:tblGrid>
                <a:gridCol w="790880">
                  <a:extLst>
                    <a:ext uri="{9D8B030D-6E8A-4147-A177-3AD203B41FA5}">
                      <a16:colId xmlns:a16="http://schemas.microsoft.com/office/drawing/2014/main" val="318206118"/>
                    </a:ext>
                  </a:extLst>
                </a:gridCol>
                <a:gridCol w="1909135">
                  <a:extLst>
                    <a:ext uri="{9D8B030D-6E8A-4147-A177-3AD203B41FA5}">
                      <a16:colId xmlns:a16="http://schemas.microsoft.com/office/drawing/2014/main" val="1870939920"/>
                    </a:ext>
                  </a:extLst>
                </a:gridCol>
                <a:gridCol w="2680994">
                  <a:extLst>
                    <a:ext uri="{9D8B030D-6E8A-4147-A177-3AD203B41FA5}">
                      <a16:colId xmlns:a16="http://schemas.microsoft.com/office/drawing/2014/main" val="3548480475"/>
                    </a:ext>
                  </a:extLst>
                </a:gridCol>
                <a:gridCol w="1779433">
                  <a:extLst>
                    <a:ext uri="{9D8B030D-6E8A-4147-A177-3AD203B41FA5}">
                      <a16:colId xmlns:a16="http://schemas.microsoft.com/office/drawing/2014/main" val="2620305284"/>
                    </a:ext>
                  </a:extLst>
                </a:gridCol>
                <a:gridCol w="1430665">
                  <a:extLst>
                    <a:ext uri="{9D8B030D-6E8A-4147-A177-3AD203B41FA5}">
                      <a16:colId xmlns:a16="http://schemas.microsoft.com/office/drawing/2014/main" val="3595399422"/>
                    </a:ext>
                  </a:extLst>
                </a:gridCol>
              </a:tblGrid>
              <a:tr h="126609">
                <a:tc>
                  <a:txBody>
                    <a:bodyPr/>
                    <a:lstStyle/>
                    <a:p>
                      <a:pPr algn="ctr" fontAlgn="ctr"/>
                      <a:r>
                        <a:rPr lang="fr-FR" sz="900" b="1" i="0" u="none" strike="noStrike">
                          <a:solidFill>
                            <a:srgbClr val="FFFFFF"/>
                          </a:solidFill>
                          <a:effectLst/>
                          <a:latin typeface="Calibri Light" panose="020F03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Région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Adresse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dirty="0">
                          <a:solidFill>
                            <a:schemeClr val="bg1"/>
                          </a:solidFill>
                          <a:effectLst/>
                          <a:latin typeface="Calibri Light" panose="020F0302020204030204" pitchFamily="34" charset="0"/>
                        </a:rPr>
                        <a:t>Contacts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900" b="1" i="0" u="none" strike="noStrike">
                          <a:solidFill>
                            <a:srgbClr val="FFFFFF"/>
                          </a:solidFill>
                          <a:effectLst/>
                          <a:latin typeface="Calibri Light" panose="020F0302020204030204" pitchFamily="34" charset="0"/>
                        </a:rPr>
                        <a:t>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57988613"/>
                  </a:ext>
                </a:extLst>
              </a:tr>
              <a:tr h="562708">
                <a:tc>
                  <a:txBody>
                    <a:bodyPr/>
                    <a:lstStyle/>
                    <a:p>
                      <a:pPr algn="ctr" fontAlgn="ctr"/>
                      <a:r>
                        <a:rPr lang="fr-FR" sz="900" b="0" i="0" u="none" strike="noStrike" dirty="0">
                          <a:solidFill>
                            <a:srgbClr val="000000"/>
                          </a:solidFill>
                          <a:effectLst/>
                          <a:latin typeface="Calibri Light" panose="020F03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Light" panose="020F0302020204030204" pitchFamily="34" charset="0"/>
                        </a:rPr>
                        <a:t>ILE DE France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Light" panose="020F0302020204030204" pitchFamily="34" charset="0"/>
                        </a:rPr>
                        <a:t>24/28 Villa Baudran 21/37 rue de Stalingrad -</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Immeuble Le Baudran</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94110 Arcueil</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01 70 13 99 00</a:t>
                      </a:r>
                    </a:p>
                    <a:p>
                      <a:pPr algn="l" fontAlgn="ctr"/>
                      <a:endParaRPr lang="fr-FR" sz="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kern="1200" dirty="0">
                          <a:solidFill>
                            <a:srgbClr val="000000"/>
                          </a:solidFill>
                          <a:effectLst/>
                          <a:latin typeface="Calibri Light" panose="020F0302020204030204" pitchFamily="34" charset="0"/>
                          <a:ea typeface="+mn-ea"/>
                          <a:cs typeface="+mn-cs"/>
                          <a:hlinkClick r:id="rId7"/>
                        </a:rPr>
                        <a:t>ile-de-france@agefiph.asso.fr</a:t>
                      </a:r>
                      <a:r>
                        <a:rPr lang="fr-FR" sz="900" b="0" i="0" u="none" strike="noStrike" kern="1200" dirty="0">
                          <a:solidFill>
                            <a:srgbClr val="000000"/>
                          </a:solidFill>
                          <a:effectLst/>
                          <a:latin typeface="Calibri Light" panose="020F0302020204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219268"/>
                  </a:ext>
                </a:extLst>
              </a:tr>
              <a:tr h="562708">
                <a:tc>
                  <a:txBody>
                    <a:bodyPr/>
                    <a:lstStyle/>
                    <a:p>
                      <a:pPr algn="ctr" fontAlgn="ctr"/>
                      <a:r>
                        <a:rPr lang="fr-FR" sz="900" b="0" i="0" u="none" strike="noStrike" dirty="0">
                          <a:solidFill>
                            <a:srgbClr val="000000"/>
                          </a:solidFill>
                          <a:effectLst/>
                          <a:latin typeface="Calibri Light" panose="020F03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Light" panose="020F0302020204030204" pitchFamily="34" charset="0"/>
                        </a:rPr>
                        <a:t>NORMANDIE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Light" panose="020F0302020204030204" pitchFamily="34" charset="0"/>
                        </a:rPr>
                        <a:t>Immeuble Les Galées du Roi</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rue Gadeau de Kerville</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76107 Rouen</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02 32 81 52 99</a:t>
                      </a:r>
                    </a:p>
                    <a:p>
                      <a:pPr algn="l" fontAlgn="ctr"/>
                      <a:endParaRPr lang="fr-FR" sz="8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kern="1200" dirty="0">
                          <a:solidFill>
                            <a:srgbClr val="000000"/>
                          </a:solidFill>
                          <a:effectLst/>
                          <a:latin typeface="Calibri Light" panose="020F0302020204030204" pitchFamily="34" charset="0"/>
                          <a:ea typeface="+mn-ea"/>
                          <a:cs typeface="+mn-cs"/>
                          <a:hlinkClick r:id="rId8"/>
                        </a:rPr>
                        <a:t>normandie@agefiph.asso.fr</a:t>
                      </a:r>
                      <a:r>
                        <a:rPr lang="fr-FR" sz="900" b="0" i="0" u="none" strike="noStrike" kern="1200" dirty="0">
                          <a:solidFill>
                            <a:srgbClr val="000000"/>
                          </a:solidFill>
                          <a:effectLst/>
                          <a:latin typeface="Calibri Light" panose="020F0302020204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891118"/>
                  </a:ext>
                </a:extLst>
              </a:tr>
              <a:tr h="506437">
                <a:tc rowSpan="3">
                  <a:txBody>
                    <a:bodyPr/>
                    <a:lstStyle/>
                    <a:p>
                      <a:pPr algn="ctr" fontAlgn="ctr"/>
                      <a:r>
                        <a:rPr lang="fr-FR" sz="900" b="0" i="0" u="none" strike="noStrike">
                          <a:solidFill>
                            <a:srgbClr val="000000"/>
                          </a:solidFill>
                          <a:effectLst/>
                          <a:latin typeface="Calibri Light" panose="020F03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900" b="1" i="0" u="none" strike="noStrike" dirty="0">
                          <a:solidFill>
                            <a:srgbClr val="000000"/>
                          </a:solidFill>
                          <a:effectLst/>
                          <a:latin typeface="Calibri Light" panose="020F0302020204030204" pitchFamily="34" charset="0"/>
                        </a:rPr>
                        <a:t>NOUVELLE AQUITAINE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Light" panose="020F0302020204030204" pitchFamily="34" charset="0"/>
                        </a:rPr>
                        <a:t>14 Boulevard Chasseigne</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Capitole V</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86035 Poitiers</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05 56 84 45 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fr-FR" sz="900" b="0" i="0" u="none" strike="noStrike" kern="1200" dirty="0">
                          <a:solidFill>
                            <a:srgbClr val="000000"/>
                          </a:solidFill>
                          <a:effectLst/>
                          <a:latin typeface="Calibri Light" panose="020F0302020204030204" pitchFamily="34" charset="0"/>
                          <a:ea typeface="+mn-ea"/>
                          <a:cs typeface="+mn-cs"/>
                          <a:hlinkClick r:id="rId9"/>
                        </a:rPr>
                        <a:t>nouvelle-aquitaine@agefiph.asso.fr</a:t>
                      </a:r>
                      <a:r>
                        <a:rPr lang="fr-FR" sz="900" b="0" i="0" u="none" strike="noStrike" kern="1200" dirty="0">
                          <a:solidFill>
                            <a:srgbClr val="000000"/>
                          </a:solidFill>
                          <a:effectLst/>
                          <a:latin typeface="Calibri Light" panose="020F0302020204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845993"/>
                  </a:ext>
                </a:extLst>
              </a:tr>
              <a:tr h="506437">
                <a:tc vMerge="1">
                  <a:txBody>
                    <a:bodyPr/>
                    <a:lstStyle/>
                    <a:p>
                      <a:endParaRPr lang="fr-FR"/>
                    </a:p>
                  </a:txBody>
                  <a:tcPr/>
                </a:tc>
                <a:tc vMerge="1">
                  <a:txBody>
                    <a:bodyPr/>
                    <a:lstStyle/>
                    <a:p>
                      <a:endParaRPr lang="fr-FR"/>
                    </a:p>
                  </a:txBody>
                  <a:tcPr/>
                </a:tc>
                <a:tc>
                  <a:txBody>
                    <a:bodyPr/>
                    <a:lstStyle/>
                    <a:p>
                      <a:pPr algn="l" fontAlgn="b"/>
                      <a:r>
                        <a:rPr lang="fr-FR" sz="900" b="0" i="0" u="none" strike="noStrike">
                          <a:solidFill>
                            <a:srgbClr val="000000"/>
                          </a:solidFill>
                          <a:effectLst/>
                          <a:latin typeface="Calibri Light" panose="020F0302020204030204" pitchFamily="34" charset="0"/>
                        </a:rPr>
                        <a:t>3 Cours Gay Lussac</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Immeuble Manager 2- CS 50 297</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87008 Limoges Cedex</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514430687"/>
                  </a:ext>
                </a:extLst>
              </a:tr>
              <a:tr h="506437">
                <a:tc vMerge="1">
                  <a:txBody>
                    <a:bodyPr/>
                    <a:lstStyle/>
                    <a:p>
                      <a:endParaRPr lang="fr-FR"/>
                    </a:p>
                  </a:txBody>
                  <a:tcPr/>
                </a:tc>
                <a:tc vMerge="1">
                  <a:txBody>
                    <a:bodyPr/>
                    <a:lstStyle/>
                    <a:p>
                      <a:endParaRPr lang="fr-FR"/>
                    </a:p>
                  </a:txBody>
                  <a:tcPr/>
                </a:tc>
                <a:tc>
                  <a:txBody>
                    <a:bodyPr/>
                    <a:lstStyle/>
                    <a:p>
                      <a:pPr algn="l" fontAlgn="b"/>
                      <a:r>
                        <a:rPr lang="fr-FR" sz="900" b="0" i="0" u="none" strike="noStrike" dirty="0">
                          <a:solidFill>
                            <a:srgbClr val="000000"/>
                          </a:solidFill>
                          <a:effectLst/>
                          <a:latin typeface="Calibri Light" panose="020F0302020204030204" pitchFamily="34" charset="0"/>
                        </a:rPr>
                        <a:t>13 rue Jean-Paul </a:t>
                      </a:r>
                      <a:r>
                        <a:rPr lang="fr-FR" sz="900" b="0" i="0" u="none" strike="noStrike" dirty="0" err="1">
                          <a:solidFill>
                            <a:srgbClr val="000000"/>
                          </a:solidFill>
                          <a:effectLst/>
                          <a:latin typeface="Calibri Light" panose="020F0302020204030204" pitchFamily="34" charset="0"/>
                        </a:rPr>
                        <a:t>Alaux</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Millenium 2 ZAC </a:t>
                      </a:r>
                      <a:r>
                        <a:rPr lang="fr-FR" sz="900" b="0" i="0" u="none" strike="noStrike" dirty="0" err="1">
                          <a:solidFill>
                            <a:srgbClr val="000000"/>
                          </a:solidFill>
                          <a:effectLst/>
                          <a:latin typeface="Calibri Light" panose="020F0302020204030204" pitchFamily="34" charset="0"/>
                        </a:rPr>
                        <a:t>Coeur</a:t>
                      </a:r>
                      <a:r>
                        <a:rPr lang="fr-FR" sz="900" b="0" i="0" u="none" strike="noStrike" dirty="0">
                          <a:solidFill>
                            <a:srgbClr val="000000"/>
                          </a:solidFill>
                          <a:effectLst/>
                          <a:latin typeface="Calibri Light" panose="020F0302020204030204" pitchFamily="34" charset="0"/>
                        </a:rPr>
                        <a:t> de Bastide - CS 61404</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33072 Bordeaux</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57405977"/>
                  </a:ext>
                </a:extLst>
              </a:tr>
              <a:tr h="506437">
                <a:tc rowSpan="2">
                  <a:txBody>
                    <a:bodyPr/>
                    <a:lstStyle/>
                    <a:p>
                      <a:pPr algn="ctr" fontAlgn="ctr"/>
                      <a:r>
                        <a:rPr lang="fr-FR" sz="900" b="0" i="0" u="none" strike="noStrike">
                          <a:solidFill>
                            <a:srgbClr val="000000"/>
                          </a:solidFill>
                          <a:effectLst/>
                          <a:latin typeface="Calibri Light" panose="020F03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1" i="0" u="none" strike="noStrike" dirty="0">
                          <a:solidFill>
                            <a:srgbClr val="000000"/>
                          </a:solidFill>
                          <a:effectLst/>
                          <a:latin typeface="Calibri Light" panose="020F0302020204030204" pitchFamily="34" charset="0"/>
                        </a:rPr>
                        <a:t>OCCITANIE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Light" panose="020F0302020204030204" pitchFamily="34" charset="0"/>
                        </a:rPr>
                        <a:t>17 Boulevard De La Gare - BP 95827</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Immeuble La Passerelle St Aubin</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31505 Toulouse</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04 99 13 73 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fr-FR" sz="900" b="0" i="0" u="none" strike="noStrike" dirty="0">
                          <a:solidFill>
                            <a:srgbClr val="000000"/>
                          </a:solidFill>
                          <a:effectLst/>
                          <a:latin typeface="Calibri Light" panose="020F0302020204030204" pitchFamily="34" charset="0"/>
                          <a:hlinkClick r:id="rId10"/>
                        </a:rPr>
                        <a:t>occitanie@agefiph.asso.fr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138848"/>
                  </a:ext>
                </a:extLst>
              </a:tr>
              <a:tr h="506437">
                <a:tc vMerge="1">
                  <a:txBody>
                    <a:bodyPr/>
                    <a:lstStyle/>
                    <a:p>
                      <a:endParaRPr lang="fr-FR"/>
                    </a:p>
                  </a:txBody>
                  <a:tcPr/>
                </a:tc>
                <a:tc vMerge="1">
                  <a:txBody>
                    <a:bodyPr/>
                    <a:lstStyle/>
                    <a:p>
                      <a:endParaRPr lang="fr-FR"/>
                    </a:p>
                  </a:txBody>
                  <a:tcPr/>
                </a:tc>
                <a:tc>
                  <a:txBody>
                    <a:bodyPr/>
                    <a:lstStyle/>
                    <a:p>
                      <a:pPr algn="l" fontAlgn="b"/>
                      <a:r>
                        <a:rPr lang="fr-FR" sz="900" b="0" i="0" u="none" strike="noStrike" dirty="0">
                          <a:solidFill>
                            <a:srgbClr val="000000"/>
                          </a:solidFill>
                          <a:effectLst/>
                          <a:latin typeface="Calibri Light" panose="020F0302020204030204" pitchFamily="34" charset="0"/>
                        </a:rPr>
                        <a:t>Immeuble Antalya - Zac Antigone</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119 Avenue Jacques Cartier - CS 19008</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34967 Montpellier</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53552522"/>
                  </a:ext>
                </a:extLst>
              </a:tr>
              <a:tr h="450166">
                <a:tc>
                  <a:txBody>
                    <a:bodyPr/>
                    <a:lstStyle/>
                    <a:p>
                      <a:pPr algn="ctr" fontAlgn="ctr"/>
                      <a:r>
                        <a:rPr lang="fr-FR" sz="900" b="0" i="0" u="none" strike="noStrike">
                          <a:solidFill>
                            <a:srgbClr val="000000"/>
                          </a:solidFill>
                          <a:effectLst/>
                          <a:latin typeface="Calibri Light" panose="020F03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Light" panose="020F0302020204030204" pitchFamily="34" charset="0"/>
                        </a:rPr>
                        <a:t>PAYS DE LA LOIRE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Light" panose="020F0302020204030204" pitchFamily="34" charset="0"/>
                        </a:rPr>
                        <a:t>34 quai Magellan</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44032 Nantes</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02 40 48 94 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Calibri Light" panose="020F0302020204030204" pitchFamily="34" charset="0"/>
                          <a:hlinkClick r:id="rId11"/>
                        </a:rPr>
                        <a:t>pays-loire@agefiph.asso.fr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795929"/>
                  </a:ext>
                </a:extLst>
              </a:tr>
              <a:tr h="506437">
                <a:tc>
                  <a:txBody>
                    <a:bodyPr/>
                    <a:lstStyle/>
                    <a:p>
                      <a:pPr algn="ctr" fontAlgn="ctr"/>
                      <a:r>
                        <a:rPr lang="fr-FR" sz="900" b="0" i="0" u="none" strike="noStrike">
                          <a:solidFill>
                            <a:srgbClr val="000000"/>
                          </a:solidFill>
                          <a:effectLst/>
                          <a:latin typeface="Calibri Light" panose="020F03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Light" panose="020F0302020204030204" pitchFamily="34" charset="0"/>
                        </a:rPr>
                        <a:t>PACA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Light" panose="020F0302020204030204" pitchFamily="34" charset="0"/>
                        </a:rPr>
                        <a:t>Arteparc de Bachasson bâtiment B1</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rue de la Carrière de Bachasson</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13590 MEYREUIL</a:t>
                      </a:r>
                      <a:br>
                        <a:rPr lang="fr-FR" sz="900" b="0" i="0" u="none" strike="noStrike">
                          <a:solidFill>
                            <a:srgbClr val="000000"/>
                          </a:solidFill>
                          <a:effectLst/>
                          <a:latin typeface="Calibri Light" panose="020F0302020204030204" pitchFamily="34" charset="0"/>
                        </a:rPr>
                      </a:br>
                      <a:r>
                        <a:rPr lang="fr-FR" sz="900" b="0" i="0" u="none" strike="noStrike">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04 42 93 15 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Calibri Light" panose="020F0302020204030204" pitchFamily="34" charset="0"/>
                          <a:hlinkClick r:id="rId12"/>
                        </a:rPr>
                        <a:t>paca@agefiph.asso.fr</a:t>
                      </a:r>
                      <a:endParaRPr lang="fr-FR" sz="900" b="0" i="0" u="none" strike="noStrike" dirty="0">
                        <a:solidFill>
                          <a:srgbClr val="000000"/>
                        </a:solidFill>
                        <a:effectLst/>
                        <a:latin typeface="Calibri Light" panose="020F03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256758"/>
                  </a:ext>
                </a:extLst>
              </a:tr>
              <a:tr h="506437">
                <a:tc>
                  <a:txBody>
                    <a:bodyPr/>
                    <a:lstStyle/>
                    <a:p>
                      <a:pPr algn="ctr" fontAlgn="ctr"/>
                      <a:r>
                        <a:rPr lang="fr-FR" sz="900" b="0" i="0" u="none" strike="noStrike">
                          <a:solidFill>
                            <a:srgbClr val="000000"/>
                          </a:solidFill>
                          <a:effectLst/>
                          <a:latin typeface="Calibri Light" panose="020F03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Light" panose="020F0302020204030204" pitchFamily="34" charset="0"/>
                        </a:rPr>
                        <a:t>REUNION/ MAYOTTE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Light" panose="020F0302020204030204" pitchFamily="34" charset="0"/>
                        </a:rPr>
                        <a:t>Centre d'Affaires </a:t>
                      </a:r>
                      <a:r>
                        <a:rPr lang="fr-FR" sz="900" b="0" i="0" u="none" strike="noStrike" dirty="0" err="1">
                          <a:solidFill>
                            <a:srgbClr val="000000"/>
                          </a:solidFill>
                          <a:effectLst/>
                          <a:latin typeface="Calibri Light" panose="020F0302020204030204" pitchFamily="34" charset="0"/>
                        </a:rPr>
                        <a:t>Cadjee</a:t>
                      </a:r>
                      <a:r>
                        <a:rPr lang="fr-FR" sz="900" b="0" i="0" u="none" strike="noStrike" dirty="0">
                          <a:solidFill>
                            <a:srgbClr val="000000"/>
                          </a:solidFill>
                          <a:effectLst/>
                          <a:latin typeface="Calibri Light" panose="020F0302020204030204" pitchFamily="34" charset="0"/>
                        </a:rPr>
                        <a:t> - Bât C - 2ème Etage</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62 bd du Chaudron</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97495 SAINTE CLOTILDE CEDEX</a:t>
                      </a:r>
                      <a:br>
                        <a:rPr lang="fr-FR" sz="900" b="0" i="0" u="none" strike="noStrike" dirty="0">
                          <a:solidFill>
                            <a:srgbClr val="000000"/>
                          </a:solidFill>
                          <a:effectLst/>
                          <a:latin typeface="Calibri Light" panose="020F0302020204030204" pitchFamily="34" charset="0"/>
                        </a:rPr>
                      </a:br>
                      <a:r>
                        <a:rPr lang="fr-FR" sz="900" b="0" i="0" u="none" strike="noStrike" dirty="0">
                          <a:solidFill>
                            <a:srgbClr val="000000"/>
                          </a:solidFill>
                          <a:effectLst/>
                          <a:latin typeface="Calibri Light" panose="020F0302020204030204" pitchFamily="34" charset="0"/>
                        </a:rPr>
                        <a:t>France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Premier niveau d’information, plateforme téléphonique : 0 800 11 10 09 </a:t>
                      </a:r>
                    </a:p>
                    <a:p>
                      <a:pPr algn="l" fontAlgn="b"/>
                      <a:endParaRPr lang="fr-FR" sz="800" b="1" i="0" u="none" strike="noStrike" dirty="0">
                        <a:solidFill>
                          <a:srgbClr val="000000"/>
                        </a:solidFill>
                        <a:effectLst/>
                        <a:latin typeface="Calibri" panose="020F0502020204030204" pitchFamily="34" charset="0"/>
                        <a:cs typeface="Calibri" panose="020F0502020204030204" pitchFamily="34" charset="0"/>
                      </a:endParaRPr>
                    </a:p>
                    <a:p>
                      <a:pPr algn="l" fontAlgn="b"/>
                      <a:r>
                        <a:rPr lang="fr-FR" sz="800" b="1" i="0" u="none" strike="noStrike" dirty="0">
                          <a:solidFill>
                            <a:srgbClr val="000000"/>
                          </a:solidFill>
                          <a:effectLst/>
                          <a:latin typeface="Calibri" panose="020F0502020204030204" pitchFamily="34" charset="0"/>
                          <a:cs typeface="Calibri" panose="020F0502020204030204" pitchFamily="34" charset="0"/>
                        </a:rPr>
                        <a:t>Standard : 02 62 20 98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effectLst/>
                          <a:latin typeface="Calibri Light" panose="020F0302020204030204" pitchFamily="34" charset="0"/>
                          <a:hlinkClick r:id="rId13"/>
                        </a:rPr>
                        <a:t>dr974@agefiph.asso.fr</a:t>
                      </a:r>
                      <a:r>
                        <a:rPr lang="fr-FR" sz="900" b="0" i="0" u="none" strike="noStrike" dirty="0">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464757"/>
                  </a:ext>
                </a:extLst>
              </a:tr>
            </a:tbl>
          </a:graphicData>
        </a:graphic>
      </p:graphicFrame>
    </p:spTree>
    <p:extLst>
      <p:ext uri="{BB962C8B-B14F-4D97-AF65-F5344CB8AC3E}">
        <p14:creationId xmlns:p14="http://schemas.microsoft.com/office/powerpoint/2010/main" val="10877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4AA06B2-0B15-4B77-A20B-090CC316E149}"/>
              </a:ext>
            </a:extLst>
          </p:cNvPr>
          <p:cNvGraphicFramePr>
            <a:graphicFrameLocks noChangeAspect="1"/>
          </p:cNvGraphicFramePr>
          <p:nvPr>
            <p:custDataLst>
              <p:tags r:id="rId2"/>
            </p:custDataLst>
            <p:extLst>
              <p:ext uri="{D42A27DB-BD31-4B8C-83A1-F6EECF244321}">
                <p14:modId xmlns:p14="http://schemas.microsoft.com/office/powerpoint/2010/main" val="3386985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0" name="Diapositive think-cell" r:id="rId4" imgW="415" imgH="416" progId="TCLayout.ActiveDocument.1">
                  <p:embed/>
                </p:oleObj>
              </mc:Choice>
              <mc:Fallback>
                <p:oleObj name="Diapositive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9643140-E2B7-40F1-976D-007B4E4140AB}"/>
              </a:ext>
            </a:extLst>
          </p:cNvPr>
          <p:cNvSpPr>
            <a:spLocks noGrp="1"/>
          </p:cNvSpPr>
          <p:nvPr>
            <p:ph type="title"/>
          </p:nvPr>
        </p:nvSpPr>
        <p:spPr/>
        <p:txBody>
          <a:bodyPr/>
          <a:lstStyle/>
          <a:p>
            <a:r>
              <a:rPr lang="fr-FR" dirty="0"/>
              <a:t>Introduction</a:t>
            </a:r>
          </a:p>
        </p:txBody>
      </p:sp>
      <p:sp>
        <p:nvSpPr>
          <p:cNvPr id="3" name="ZoneTexte 2"/>
          <p:cNvSpPr txBox="1"/>
          <p:nvPr/>
        </p:nvSpPr>
        <p:spPr>
          <a:xfrm>
            <a:off x="957263" y="1628775"/>
            <a:ext cx="7500937" cy="3970318"/>
          </a:xfrm>
          <a:prstGeom prst="rect">
            <a:avLst/>
          </a:prstGeom>
          <a:noFill/>
        </p:spPr>
        <p:txBody>
          <a:bodyPr wrap="square" rtlCol="0">
            <a:spAutoFit/>
          </a:bodyPr>
          <a:lstStyle/>
          <a:p>
            <a:r>
              <a:rPr lang="fr-FR" sz="1050" dirty="0">
                <a:solidFill>
                  <a:srgbClr val="000000"/>
                </a:solidFill>
                <a:latin typeface="Calibri" panose="020F0502020204030204" pitchFamily="34" charset="0"/>
              </a:rPr>
              <a:t>Dans le cadre du rapprochement opérationnel Pôle emploi / Cap emploi, une des ambitions du programme est de construire une offre de services intégrée.</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Pour</a:t>
            </a:r>
            <a:r>
              <a:rPr lang="fr-FR" sz="1050" i="1" dirty="0">
                <a:solidFill>
                  <a:srgbClr val="000000"/>
                </a:solidFill>
                <a:latin typeface="Calibri" panose="020F0502020204030204" pitchFamily="34" charset="0"/>
              </a:rPr>
              <a:t> </a:t>
            </a:r>
            <a:r>
              <a:rPr lang="fr-FR" sz="1050" dirty="0">
                <a:solidFill>
                  <a:srgbClr val="000000"/>
                </a:solidFill>
                <a:latin typeface="Calibri" panose="020F0502020204030204" pitchFamily="34" charset="0"/>
              </a:rPr>
              <a:t>favoriser l’installation d’une offre d’accompagnement mieux adaptée aux besoins des personnes en situation de handicap, il était alors important de faciliter l'appropriation des aides et prestations de l’AGEFIPH et du FIPHFP auprès des conseillers Pôle emploi.</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Avec l’accord de l’AGEFIPH et du FIPHFP, nous avons donc revu la présentation de leurs aides et prestations pour garantir de façon homogène, une appropriation de leurs services par l’ensemble des conseillers Pôle emploi et Cap emploi.</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De cette manière, chaque conseiller sera en capacité de prescrire le bon service au bon moment</a:t>
            </a:r>
            <a:r>
              <a:rPr lang="fr-FR" sz="1050" b="1" dirty="0">
                <a:solidFill>
                  <a:srgbClr val="000000"/>
                </a:solidFill>
                <a:latin typeface="Calibri" panose="020F0502020204030204" pitchFamily="34" charset="0"/>
              </a:rPr>
              <a:t>, </a:t>
            </a:r>
            <a:r>
              <a:rPr lang="fr-FR" sz="1050" dirty="0">
                <a:solidFill>
                  <a:srgbClr val="000000"/>
                </a:solidFill>
                <a:latin typeface="Calibri" panose="020F0502020204030204" pitchFamily="34" charset="0"/>
              </a:rPr>
              <a:t>favorisant ainsi un accompagnement des DEBOE sans rupture.</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Un travail de synthèse consistant à identifier les aides et prestations les plus appropriées à l’activité des conseillers dans leur mission d’accompagnement des DEBOE vers l’emploi, a été réalisé et validé respectivement par l’AGEFIPH et le FIPHFP.</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L’offre d’intervention de l’AGEFIPH et du FIPHFP a pour objectif global de sécuriser les parcours professionnels des personnes en situation de handicap et vise prioritairement à compenser le handicap dans l’emploi.</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Ces aides et prestations viennent en complément de celles du droit commun et ont pour but de financer des surcoûts liés aux besoins de compensation du handicap.</a:t>
            </a:r>
          </a:p>
          <a:p>
            <a:r>
              <a:rPr lang="fr-FR" sz="1050" dirty="0">
                <a:solidFill>
                  <a:srgbClr val="000000"/>
                </a:solidFill>
                <a:latin typeface="Calibri" panose="020F0502020204030204" pitchFamily="34" charset="0"/>
              </a:rPr>
              <a:t> </a:t>
            </a:r>
          </a:p>
          <a:p>
            <a:r>
              <a:rPr lang="fr-FR" sz="1050" dirty="0">
                <a:solidFill>
                  <a:srgbClr val="000000"/>
                </a:solidFill>
                <a:latin typeface="Calibri" panose="020F0502020204030204" pitchFamily="34" charset="0"/>
              </a:rPr>
              <a:t>Ce guide doit vous permettre une appropriation simple et utile des services de nos 2 partenaires à utiliser comme levier d’intervention au profit de la sécurisation des parcours des DEBOE.</a:t>
            </a:r>
          </a:p>
          <a:p>
            <a:endParaRPr lang="fr-FR" sz="1050" dirty="0">
              <a:latin typeface="Calibri" panose="020F0502020204030204" pitchFamily="34" charset="0"/>
            </a:endParaRPr>
          </a:p>
        </p:txBody>
      </p:sp>
    </p:spTree>
    <p:extLst>
      <p:ext uri="{BB962C8B-B14F-4D97-AF65-F5344CB8AC3E}">
        <p14:creationId xmlns:p14="http://schemas.microsoft.com/office/powerpoint/2010/main" val="313144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70A428F-988E-4FF7-9D71-650B792E9723}"/>
              </a:ext>
            </a:extLst>
          </p:cNvPr>
          <p:cNvGraphicFramePr>
            <a:graphicFrameLocks noChangeAspect="1"/>
          </p:cNvGraphicFramePr>
          <p:nvPr>
            <p:custDataLst>
              <p:tags r:id="rId2"/>
            </p:custDataLst>
            <p:extLst>
              <p:ext uri="{D42A27DB-BD31-4B8C-83A1-F6EECF244321}">
                <p14:modId xmlns:p14="http://schemas.microsoft.com/office/powerpoint/2010/main" val="352688308"/>
              </p:ext>
            </p:extLst>
          </p:nvPr>
        </p:nvGraphicFramePr>
        <p:xfrm>
          <a:off x="1588" y="265235"/>
          <a:ext cx="1588" cy="1466"/>
        </p:xfrm>
        <a:graphic>
          <a:graphicData uri="http://schemas.openxmlformats.org/presentationml/2006/ole">
            <mc:AlternateContent xmlns:mc="http://schemas.openxmlformats.org/markup-compatibility/2006">
              <mc:Choice xmlns:v="urn:schemas-microsoft-com:vml" Requires="v">
                <p:oleObj spid="_x0000_s82969" name="Diapositive think-cell" r:id="rId4" imgW="415" imgH="416" progId="TCLayout.ActiveDocument.1">
                  <p:embed/>
                </p:oleObj>
              </mc:Choice>
              <mc:Fallback>
                <p:oleObj name="Diapositive think-cell" r:id="rId4" imgW="415" imgH="416" progId="TCLayout.ActiveDocument.1">
                  <p:embed/>
                  <p:pic>
                    <p:nvPicPr>
                      <p:cNvPr id="5" name="Objet 4" hidden="1">
                        <a:extLst>
                          <a:ext uri="{FF2B5EF4-FFF2-40B4-BE49-F238E27FC236}">
                            <a16:creationId xmlns:a16="http://schemas.microsoft.com/office/drawing/2014/main" id="{970A428F-988E-4FF7-9D71-650B792E9723}"/>
                          </a:ext>
                        </a:extLst>
                      </p:cNvPr>
                      <p:cNvPicPr/>
                      <p:nvPr/>
                    </p:nvPicPr>
                    <p:blipFill>
                      <a:blip r:embed="rId5"/>
                      <a:stretch>
                        <a:fillRect/>
                      </a:stretch>
                    </p:blipFill>
                    <p:spPr>
                      <a:xfrm>
                        <a:off x="1588" y="265235"/>
                        <a:ext cx="1588" cy="1466"/>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5A901BA0-084B-4E7C-B3E5-6626BA5293A6}"/>
              </a:ext>
            </a:extLst>
          </p:cNvPr>
          <p:cNvSpPr>
            <a:spLocks noGrp="1"/>
          </p:cNvSpPr>
          <p:nvPr>
            <p:ph type="body" sz="quarter" idx="13"/>
          </p:nvPr>
        </p:nvSpPr>
        <p:spPr>
          <a:xfrm>
            <a:off x="539366" y="2697842"/>
            <a:ext cx="8065269" cy="1395847"/>
          </a:xfrm>
          <a:solidFill>
            <a:srgbClr val="FFFFFF">
              <a:alpha val="50980"/>
            </a:srgbClr>
          </a:solidFill>
        </p:spPr>
        <p:txBody>
          <a:bodyPr anchor="ctr"/>
          <a:lstStyle/>
          <a:p>
            <a:pPr>
              <a:lnSpc>
                <a:spcPct val="80000"/>
              </a:lnSpc>
              <a:spcBef>
                <a:spcPct val="0"/>
              </a:spcBef>
              <a:spcAft>
                <a:spcPts val="511"/>
              </a:spcAft>
            </a:pPr>
            <a:r>
              <a:rPr lang="fr-FR" sz="4090" dirty="0">
                <a:latin typeface="Calibri" panose="020F0502020204030204" pitchFamily="34" charset="0"/>
                <a:cs typeface="Calibri" panose="020F0502020204030204" pitchFamily="34" charset="0"/>
              </a:rPr>
              <a:t>Guide des prestations et aides financières du FIPHFP</a:t>
            </a:r>
          </a:p>
        </p:txBody>
      </p:sp>
    </p:spTree>
    <p:extLst>
      <p:ext uri="{BB962C8B-B14F-4D97-AF65-F5344CB8AC3E}">
        <p14:creationId xmlns:p14="http://schemas.microsoft.com/office/powerpoint/2010/main" val="255867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C4BE5FE-4819-468D-BD44-4C17B7FDF679}"/>
              </a:ext>
            </a:extLst>
          </p:cNvPr>
          <p:cNvGraphicFramePr>
            <a:graphicFrameLocks noChangeAspect="1"/>
          </p:cNvGraphicFramePr>
          <p:nvPr>
            <p:custDataLst>
              <p:tags r:id="rId2"/>
            </p:custDataLst>
            <p:extLst>
              <p:ext uri="{D42A27DB-BD31-4B8C-83A1-F6EECF244321}">
                <p14:modId xmlns:p14="http://schemas.microsoft.com/office/powerpoint/2010/main" val="501818651"/>
              </p:ext>
            </p:extLst>
          </p:nvPr>
        </p:nvGraphicFramePr>
        <p:xfrm>
          <a:off x="1588" y="265235"/>
          <a:ext cx="1588" cy="1466"/>
        </p:xfrm>
        <a:graphic>
          <a:graphicData uri="http://schemas.openxmlformats.org/presentationml/2006/ole">
            <mc:AlternateContent xmlns:mc="http://schemas.openxmlformats.org/markup-compatibility/2006">
              <mc:Choice xmlns:v="urn:schemas-microsoft-com:vml" Requires="v">
                <p:oleObj spid="_x0000_s83993" name="Diapositive think-cell" r:id="rId5" imgW="415" imgH="416" progId="TCLayout.ActiveDocument.1">
                  <p:embed/>
                </p:oleObj>
              </mc:Choice>
              <mc:Fallback>
                <p:oleObj name="Diapositive think-cell" r:id="rId5" imgW="415" imgH="416" progId="TCLayout.ActiveDocument.1">
                  <p:embed/>
                  <p:pic>
                    <p:nvPicPr>
                      <p:cNvPr id="7" name="Objet 6" hidden="1">
                        <a:extLst>
                          <a:ext uri="{FF2B5EF4-FFF2-40B4-BE49-F238E27FC236}">
                            <a16:creationId xmlns:a16="http://schemas.microsoft.com/office/drawing/2014/main" id="{7C4BE5FE-4819-468D-BD44-4C17B7FDF679}"/>
                          </a:ext>
                        </a:extLst>
                      </p:cNvPr>
                      <p:cNvPicPr/>
                      <p:nvPr/>
                    </p:nvPicPr>
                    <p:blipFill>
                      <a:blip r:embed="rId6"/>
                      <a:stretch>
                        <a:fillRect/>
                      </a:stretch>
                    </p:blipFill>
                    <p:spPr>
                      <a:xfrm>
                        <a:off x="1588" y="265235"/>
                        <a:ext cx="1588" cy="1466"/>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EBA75F6-E62D-477A-8586-CE1E6A786B40}"/>
              </a:ext>
            </a:extLst>
          </p:cNvPr>
          <p:cNvSpPr/>
          <p:nvPr>
            <p:custDataLst>
              <p:tags r:id="rId3"/>
            </p:custDataLst>
          </p:nvPr>
        </p:nvSpPr>
        <p:spPr bwMode="auto">
          <a:xfrm>
            <a:off x="0" y="263769"/>
            <a:ext cx="158750"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1AB75917-D338-4C48-8CEA-8F5F22401DE7}"/>
              </a:ext>
            </a:extLst>
          </p:cNvPr>
          <p:cNvSpPr>
            <a:spLocks noGrp="1"/>
          </p:cNvSpPr>
          <p:nvPr>
            <p:ph type="title"/>
          </p:nvPr>
        </p:nvSpPr>
        <p:spPr/>
        <p:txBody>
          <a:bodyPr/>
          <a:lstStyle/>
          <a:p>
            <a:r>
              <a:rPr lang="fr-FR" dirty="0"/>
              <a:t>Introduction – Rappel des modalités d’accès aux aides et prestations</a:t>
            </a:r>
            <a:br>
              <a:rPr lang="fr-FR" dirty="0"/>
            </a:br>
            <a:endParaRPr lang="fr-FR" dirty="0"/>
          </a:p>
        </p:txBody>
      </p:sp>
      <p:sp>
        <p:nvSpPr>
          <p:cNvPr id="8" name="Content Placeholder 2">
            <a:extLst>
              <a:ext uri="{FF2B5EF4-FFF2-40B4-BE49-F238E27FC236}">
                <a16:creationId xmlns:a16="http://schemas.microsoft.com/office/drawing/2014/main" id="{0DA532AB-685A-48CB-A6DD-33D5D904DE0D}"/>
              </a:ext>
            </a:extLst>
          </p:cNvPr>
          <p:cNvSpPr txBox="1">
            <a:spLocks/>
          </p:cNvSpPr>
          <p:nvPr/>
        </p:nvSpPr>
        <p:spPr>
          <a:xfrm>
            <a:off x="185774" y="3057135"/>
            <a:ext cx="8713677" cy="2897684"/>
          </a:xfrm>
          <a:prstGeom prst="rect">
            <a:avLst/>
          </a:prstGeom>
          <a:solidFill>
            <a:schemeClr val="bg1">
              <a:lumMod val="95000"/>
            </a:schemeClr>
          </a:solidFill>
          <a:ln>
            <a:solidFill>
              <a:srgbClr val="1B2B66"/>
            </a:solidFill>
          </a:ln>
        </p:spPr>
        <p:txBody>
          <a:bodyPr vert="horz" lIns="166154" tIns="84944" rIns="166154" bIns="84944" numCol="1" rtlCol="0" anchor="ctr" anchorCtr="0">
            <a:noAutofit/>
          </a:bodyPr>
          <a:lstStyle>
            <a:lvl1pPr marL="0" indent="0" algn="l" defTabSz="913943" rtl="0" eaLnBrk="1" latinLnBrk="0" hangingPunct="1">
              <a:spcBef>
                <a:spcPct val="20000"/>
              </a:spcBef>
              <a:buClr>
                <a:schemeClr val="accent2"/>
              </a:buClr>
              <a:buSzPct val="100000"/>
              <a:buFont typeface="EYInterstate Light" panose="02000506000000020004" pitchFamily="2" charset="0"/>
              <a:buNone/>
              <a:tabLst/>
              <a:defRPr sz="1800" b="0" kern="1200" baseline="0">
                <a:solidFill>
                  <a:schemeClr val="bg1"/>
                </a:solidFill>
                <a:latin typeface="EYInterstate Light" panose="02000506000000020004" pitchFamily="2" charset="0"/>
                <a:ea typeface="+mn-ea"/>
                <a:cs typeface="+mn-cs"/>
              </a:defRPr>
            </a:lvl1pPr>
            <a:lvl2pPr marL="266700" indent="-266700" algn="l" defTabSz="913943" rtl="0" eaLnBrk="1" latinLnBrk="0" hangingPunct="1">
              <a:spcBef>
                <a:spcPct val="20000"/>
              </a:spcBef>
              <a:buClr>
                <a:schemeClr val="accent2"/>
              </a:buClr>
              <a:buSzPct val="75000"/>
              <a:buFont typeface="Arial" panose="020B0604020202020204" pitchFamily="34" charset="0"/>
              <a:buChar char="►"/>
              <a:defRPr sz="1600" b="0" kern="1200" baseline="0">
                <a:solidFill>
                  <a:schemeClr val="bg1"/>
                </a:solidFill>
                <a:latin typeface="EYInterstate Light" panose="02000506000000020004" pitchFamily="2" charset="0"/>
                <a:ea typeface="+mn-ea"/>
                <a:cs typeface="+mn-cs"/>
              </a:defRPr>
            </a:lvl2pPr>
            <a:lvl3pPr marL="447675" indent="-268288" algn="l" defTabSz="913943" rtl="0" eaLnBrk="1" latinLnBrk="0" hangingPunct="1">
              <a:spcBef>
                <a:spcPct val="20000"/>
              </a:spcBef>
              <a:buClr>
                <a:schemeClr val="accent2"/>
              </a:buClr>
              <a:buSzPct val="75000"/>
              <a:buFont typeface="Arial" panose="020B0604020202020204" pitchFamily="34" charset="0"/>
              <a:buChar char="►"/>
              <a:defRPr sz="1600" b="0" kern="1200" baseline="0">
                <a:solidFill>
                  <a:schemeClr val="bg1"/>
                </a:solidFill>
                <a:latin typeface="EYInterstate Light" panose="02000506000000020004" pitchFamily="2" charset="0"/>
                <a:ea typeface="+mn-ea"/>
                <a:cs typeface="+mn-cs"/>
              </a:defRPr>
            </a:lvl3pPr>
            <a:lvl4pPr marL="1069313" indent="0" algn="l" defTabSz="913943" rtl="0" eaLnBrk="1" latinLnBrk="0" hangingPunct="1">
              <a:spcBef>
                <a:spcPct val="20000"/>
              </a:spcBef>
              <a:buClr>
                <a:schemeClr val="accent2"/>
              </a:buClr>
              <a:buSzPct val="70000"/>
              <a:buFont typeface="Arial" pitchFamily="34" charset="0"/>
              <a:buNone/>
              <a:defRPr sz="1799" kern="1200">
                <a:solidFill>
                  <a:schemeClr val="bg1"/>
                </a:solidFill>
                <a:latin typeface="+mn-lt"/>
                <a:ea typeface="+mn-ea"/>
                <a:cs typeface="+mn-cs"/>
              </a:defRPr>
            </a:lvl4pPr>
            <a:lvl5pPr marL="1425751" indent="0" algn="l" defTabSz="913943" rtl="0" eaLnBrk="1" latinLnBrk="0" hangingPunct="1">
              <a:spcBef>
                <a:spcPct val="20000"/>
              </a:spcBef>
              <a:buClr>
                <a:schemeClr val="accent2"/>
              </a:buClr>
              <a:buSzPct val="70000"/>
              <a:buFont typeface="Arial" pitchFamily="34" charset="0"/>
              <a:buNone/>
              <a:defRPr sz="17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defTabSz="843661">
              <a:buClr>
                <a:srgbClr val="007CBF"/>
              </a:buClr>
            </a:pPr>
            <a:r>
              <a:rPr lang="fr-FR" sz="1100" dirty="0">
                <a:solidFill>
                  <a:srgbClr val="000000"/>
                </a:solidFill>
                <a:latin typeface="Calibri Light" panose="020F0302020204030204" pitchFamily="34" charset="0"/>
                <a:cs typeface="Calibri Light" panose="020F0302020204030204" pitchFamily="34" charset="0"/>
              </a:rPr>
              <a:t>Les aides du FIPHFP sont uniquement </a:t>
            </a:r>
            <a:r>
              <a:rPr lang="fr-FR" sz="1100" b="1" dirty="0">
                <a:solidFill>
                  <a:srgbClr val="000000"/>
                </a:solidFill>
                <a:latin typeface="Calibri Light" panose="020F0302020204030204" pitchFamily="34" charset="0"/>
                <a:cs typeface="Calibri Light" panose="020F0302020204030204" pitchFamily="34" charset="0"/>
              </a:rPr>
              <a:t>versées à l’employeur public, qui en fait la demande</a:t>
            </a:r>
            <a:r>
              <a:rPr lang="fr-FR" sz="1100" dirty="0">
                <a:solidFill>
                  <a:srgbClr val="000000"/>
                </a:solidFill>
                <a:latin typeface="Calibri Light" panose="020F0302020204030204" pitchFamily="34" charset="0"/>
                <a:cs typeface="Calibri Light" panose="020F0302020204030204" pitchFamily="34" charset="0"/>
              </a:rPr>
              <a:t>. Il intervient en complémentarité des dispositifs de droit commun (ex : OCPA, Sécurité sociale, mutuelle, PCH, FCH…) et vise à compenser le handicap. Les aides proposées ne sont pas accessibles « de droit » aux employeurs, et le FIPHFP se réserve la possibilité d’accorder ou non la prise en charge d’une aide en fonction de la situation d’espèce. L’absence ou le refus de prise en charge financière par le FIPHFP ne dispense pas l’employeur de son obligation d’aménagement de poste.</a:t>
            </a:r>
          </a:p>
          <a:p>
            <a:pPr defTabSz="843661">
              <a:buClr>
                <a:srgbClr val="007CBF"/>
              </a:buClr>
            </a:pPr>
            <a:r>
              <a:rPr lang="fr-FR" sz="1100" dirty="0">
                <a:solidFill>
                  <a:srgbClr val="000000"/>
                </a:solidFill>
                <a:latin typeface="Calibri Light" panose="020F0302020204030204" pitchFamily="34" charset="0"/>
                <a:cs typeface="Calibri Light" panose="020F0302020204030204" pitchFamily="34" charset="0"/>
              </a:rPr>
              <a:t>Toutefois les agents reconnus travailleurs en situation de handicap peuvent saisir le fonds d’une demande de financement pour les actions suivantes:</a:t>
            </a:r>
          </a:p>
          <a:p>
            <a:pPr marL="292190" indent="-292190" defTabSz="843661">
              <a:buClr>
                <a:srgbClr val="007CBF"/>
              </a:buClr>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Les aménagements des postes de travail et les études y afférentes</a:t>
            </a:r>
          </a:p>
          <a:p>
            <a:pPr marL="292190" indent="-292190" defTabSz="843661">
              <a:buClr>
                <a:srgbClr val="007CBF"/>
              </a:buClr>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Les rémunérations versées aux agents chargés d'accompagner une personne en situation de handicap dans l'exercice de ses fonctions professionnelles ou prestations équivalentes</a:t>
            </a:r>
          </a:p>
          <a:p>
            <a:pPr marL="292190" indent="-292190" defTabSz="843661">
              <a:buClr>
                <a:srgbClr val="007CBF"/>
              </a:buClr>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La formation et l'information des travailleurs en situation de handicap</a:t>
            </a:r>
          </a:p>
          <a:p>
            <a:pPr marL="292190" indent="-292190" defTabSz="843661">
              <a:buClr>
                <a:srgbClr val="007CBF"/>
              </a:buClr>
              <a:buFont typeface="+mj-lt"/>
              <a:buAutoNum type="arabicPeriod"/>
            </a:pPr>
            <a:endParaRPr lang="fr-FR" sz="1100" dirty="0">
              <a:solidFill>
                <a:srgbClr val="000000"/>
              </a:solidFill>
              <a:latin typeface="Calibri Light" panose="020F0302020204030204" pitchFamily="34" charset="0"/>
              <a:cs typeface="Calibri Light" panose="020F0302020204030204" pitchFamily="34" charset="0"/>
            </a:endParaRPr>
          </a:p>
          <a:p>
            <a:pPr defTabSz="843661">
              <a:buClr>
                <a:srgbClr val="007CBF"/>
              </a:buClr>
            </a:pPr>
            <a:r>
              <a:rPr lang="fr-FR" sz="1100" dirty="0">
                <a:solidFill>
                  <a:srgbClr val="000000"/>
                </a:solidFill>
                <a:latin typeface="Calibri Light" panose="020F0302020204030204" pitchFamily="34" charset="0"/>
                <a:cs typeface="Calibri Light" panose="020F0302020204030204" pitchFamily="34" charset="0"/>
              </a:rPr>
              <a:t>Si la demande est recevable, le FIPHFP la transmet à l’employeur de l’agent en lui précisant les conditions d’attribution du financement. Il informe l’agent de cette transmission. La décision de recevabilité notifiée à l’employeur ne vaut pas obligation de faire. </a:t>
            </a:r>
          </a:p>
          <a:p>
            <a:pPr defTabSz="843661">
              <a:buClr>
                <a:srgbClr val="007CBF"/>
              </a:buClr>
            </a:pPr>
            <a:r>
              <a:rPr lang="fr-FR" sz="1100" b="1" dirty="0">
                <a:solidFill>
                  <a:srgbClr val="000000"/>
                </a:solidFill>
                <a:latin typeface="Calibri Light" panose="020F0302020204030204" pitchFamily="34" charset="0"/>
                <a:cs typeface="Calibri Light" panose="020F0302020204030204" pitchFamily="34" charset="0"/>
              </a:rPr>
              <a:t>L’employeur procède à l’instruction de la demande </a:t>
            </a:r>
            <a:r>
              <a:rPr lang="fr-FR" sz="1100" dirty="0">
                <a:solidFill>
                  <a:srgbClr val="000000"/>
                </a:solidFill>
                <a:latin typeface="Calibri Light" panose="020F0302020204030204" pitchFamily="34" charset="0"/>
                <a:cs typeface="Calibri Light" panose="020F0302020204030204" pitchFamily="34" charset="0"/>
              </a:rPr>
              <a:t>et fait connaître au fonds la possibilité de réalisation de l’action dont le financement a été sollicité par l’agent auprès du fonds.</a:t>
            </a:r>
          </a:p>
        </p:txBody>
      </p:sp>
      <p:sp>
        <p:nvSpPr>
          <p:cNvPr id="9" name="Content Placeholder 2">
            <a:extLst>
              <a:ext uri="{FF2B5EF4-FFF2-40B4-BE49-F238E27FC236}">
                <a16:creationId xmlns:a16="http://schemas.microsoft.com/office/drawing/2014/main" id="{478206D8-7C09-40EF-8B0D-98A66B3B344D}"/>
              </a:ext>
            </a:extLst>
          </p:cNvPr>
          <p:cNvSpPr txBox="1">
            <a:spLocks/>
          </p:cNvSpPr>
          <p:nvPr/>
        </p:nvSpPr>
        <p:spPr>
          <a:xfrm rot="5400000">
            <a:off x="3819412" y="-1762178"/>
            <a:ext cx="1450707" cy="8266964"/>
          </a:xfrm>
          <a:prstGeom prst="homePlate">
            <a:avLst>
              <a:gd name="adj" fmla="val 20461"/>
            </a:avLst>
          </a:prstGeom>
          <a:solidFill>
            <a:schemeClr val="bg1"/>
          </a:solidFill>
          <a:ln>
            <a:solidFill>
              <a:schemeClr val="bg1">
                <a:lumMod val="50000"/>
              </a:schemeClr>
            </a:solidFill>
          </a:ln>
        </p:spPr>
        <p:txBody>
          <a:bodyPr vert="vert270" lIns="226519" tIns="283150" rIns="453040" bIns="198205" numCol="1" rtlCol="0" anchor="ctr" anchorCtr="0">
            <a:noAutofit/>
          </a:bodyPr>
          <a:lstStyle>
            <a:lvl1pPr marL="0" indent="0" algn="l" defTabSz="913943" rtl="0" eaLnBrk="1" latinLnBrk="0" hangingPunct="1">
              <a:spcBef>
                <a:spcPct val="20000"/>
              </a:spcBef>
              <a:buClr>
                <a:schemeClr val="accent2"/>
              </a:buClr>
              <a:buSzPct val="100000"/>
              <a:buFont typeface="EYInterstate Light" panose="02000506000000020004" pitchFamily="2" charset="0"/>
              <a:buNone/>
              <a:tabLst/>
              <a:defRPr sz="1800" b="0" kern="1200" baseline="0">
                <a:solidFill>
                  <a:schemeClr val="bg1"/>
                </a:solidFill>
                <a:latin typeface="EYInterstate Light" panose="02000506000000020004" pitchFamily="2" charset="0"/>
                <a:ea typeface="+mn-ea"/>
                <a:cs typeface="+mn-cs"/>
              </a:defRPr>
            </a:lvl1pPr>
            <a:lvl2pPr marL="266700" indent="-266700" algn="l" defTabSz="913943" rtl="0" eaLnBrk="1" latinLnBrk="0" hangingPunct="1">
              <a:spcBef>
                <a:spcPct val="20000"/>
              </a:spcBef>
              <a:buClr>
                <a:schemeClr val="accent2"/>
              </a:buClr>
              <a:buSzPct val="75000"/>
              <a:buFont typeface="Arial" panose="020B0604020202020204" pitchFamily="34" charset="0"/>
              <a:buChar char="►"/>
              <a:defRPr sz="1600" b="0" kern="1200" baseline="0">
                <a:solidFill>
                  <a:schemeClr val="bg1"/>
                </a:solidFill>
                <a:latin typeface="EYInterstate Light" panose="02000506000000020004" pitchFamily="2" charset="0"/>
                <a:ea typeface="+mn-ea"/>
                <a:cs typeface="+mn-cs"/>
              </a:defRPr>
            </a:lvl2pPr>
            <a:lvl3pPr marL="447675" indent="-268288" algn="l" defTabSz="913943" rtl="0" eaLnBrk="1" latinLnBrk="0" hangingPunct="1">
              <a:spcBef>
                <a:spcPct val="20000"/>
              </a:spcBef>
              <a:buClr>
                <a:schemeClr val="accent2"/>
              </a:buClr>
              <a:buSzPct val="75000"/>
              <a:buFont typeface="Arial" panose="020B0604020202020204" pitchFamily="34" charset="0"/>
              <a:buChar char="►"/>
              <a:defRPr sz="1600" b="0" kern="1200" baseline="0">
                <a:solidFill>
                  <a:schemeClr val="bg1"/>
                </a:solidFill>
                <a:latin typeface="EYInterstate Light" panose="02000506000000020004" pitchFamily="2" charset="0"/>
                <a:ea typeface="+mn-ea"/>
                <a:cs typeface="+mn-cs"/>
              </a:defRPr>
            </a:lvl3pPr>
            <a:lvl4pPr marL="1069313" indent="0" algn="l" defTabSz="913943" rtl="0" eaLnBrk="1" latinLnBrk="0" hangingPunct="1">
              <a:spcBef>
                <a:spcPct val="20000"/>
              </a:spcBef>
              <a:buClr>
                <a:schemeClr val="accent2"/>
              </a:buClr>
              <a:buSzPct val="70000"/>
              <a:buFont typeface="Arial" pitchFamily="34" charset="0"/>
              <a:buNone/>
              <a:defRPr sz="1799" kern="1200">
                <a:solidFill>
                  <a:schemeClr val="bg1"/>
                </a:solidFill>
                <a:latin typeface="+mn-lt"/>
                <a:ea typeface="+mn-ea"/>
                <a:cs typeface="+mn-cs"/>
              </a:defRPr>
            </a:lvl4pPr>
            <a:lvl5pPr marL="1425751" indent="0" algn="l" defTabSz="913943" rtl="0" eaLnBrk="1" latinLnBrk="0" hangingPunct="1">
              <a:spcBef>
                <a:spcPct val="20000"/>
              </a:spcBef>
              <a:buClr>
                <a:schemeClr val="accent2"/>
              </a:buClr>
              <a:buSzPct val="70000"/>
              <a:buFont typeface="Arial" pitchFamily="34" charset="0"/>
              <a:buNone/>
              <a:defRPr sz="17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92190" indent="-292190" algn="ctr" defTabSz="843661">
              <a:spcBef>
                <a:spcPts val="171"/>
              </a:spcBef>
              <a:spcAft>
                <a:spcPts val="171"/>
              </a:spcAft>
              <a:buClr>
                <a:srgbClr val="000000"/>
              </a:buClr>
              <a:buFont typeface="+mj-lt"/>
              <a:buAutoNum type="arabicPeriod"/>
              <a:defRPr/>
            </a:pPr>
            <a:endParaRPr lang="fr-FR" sz="1100" dirty="0">
              <a:solidFill>
                <a:srgbClr val="000000"/>
              </a:solidFill>
              <a:latin typeface="Calibri Light" panose="020F0302020204030204" pitchFamily="34" charset="0"/>
              <a:cs typeface="Calibri Light" panose="020F0302020204030204" pitchFamily="34" charset="0"/>
            </a:endParaRPr>
          </a:p>
          <a:p>
            <a:pPr algn="ctr" defTabSz="843661">
              <a:buClr>
                <a:srgbClr val="007CBF"/>
              </a:buClr>
            </a:pPr>
            <a:r>
              <a:rPr lang="fr-FR" sz="1100" dirty="0">
                <a:solidFill>
                  <a:srgbClr val="000000"/>
                </a:solidFill>
                <a:latin typeface="Calibri Light" panose="020F0302020204030204" pitchFamily="34" charset="0"/>
                <a:cs typeface="Calibri Light" panose="020F0302020204030204" pitchFamily="34" charset="0"/>
              </a:rPr>
              <a:t>Les employeurs publics peuvent solliciter les financements directs du FIPHFP de deux manières :  </a:t>
            </a:r>
          </a:p>
          <a:p>
            <a:pPr marL="292190" indent="-292190" algn="ctr" defTabSz="843661">
              <a:buClr>
                <a:srgbClr val="007CBF"/>
              </a:buClr>
              <a:buFont typeface="+mj-lt"/>
              <a:buAutoNum type="arabicPeriod"/>
            </a:pPr>
            <a:r>
              <a:rPr lang="fr-FR" sz="1100" dirty="0">
                <a:solidFill>
                  <a:srgbClr val="000000"/>
                </a:solidFill>
                <a:latin typeface="Calibri Light" panose="020F0302020204030204" pitchFamily="34" charset="0"/>
                <a:cs typeface="Calibri Light" panose="020F0302020204030204" pitchFamily="34" charset="0"/>
              </a:rPr>
              <a:t>Via la e-plateforme, ouverte à l’ensemble des employeurs publics quelle que soit leur taille et dès lors où ils n’ont pas contractualisé de convention dans la limite de 40 000€ par an.</a:t>
            </a:r>
          </a:p>
          <a:p>
            <a:pPr marL="292190" indent="-292190" algn="ctr" defTabSz="843661">
              <a:buClr>
                <a:srgbClr val="007CBF"/>
              </a:buClr>
              <a:buFont typeface="+mj-lt"/>
              <a:buAutoNum type="arabicPeriod"/>
            </a:pPr>
            <a:r>
              <a:rPr lang="fr-FR" sz="1100" dirty="0">
                <a:solidFill>
                  <a:srgbClr val="000000"/>
                </a:solidFill>
                <a:latin typeface="Calibri Light" panose="020F0302020204030204" pitchFamily="34" charset="0"/>
                <a:cs typeface="Calibri Light" panose="020F0302020204030204" pitchFamily="34" charset="0"/>
              </a:rPr>
              <a:t>Via la contractualisation d’un projet pluriannuel entre l’employeur et le FIPHFP</a:t>
            </a:r>
          </a:p>
          <a:p>
            <a:pPr algn="ctr" defTabSz="843661">
              <a:buClr>
                <a:srgbClr val="007CBF"/>
              </a:buClr>
            </a:pPr>
            <a:endParaRPr lang="fr-FR" sz="1100" dirty="0">
              <a:solidFill>
                <a:srgbClr val="000000"/>
              </a:solidFill>
              <a:latin typeface="Calibri Light" panose="020F0302020204030204" pitchFamily="34" charset="0"/>
              <a:cs typeface="Calibri Light" panose="020F0302020204030204" pitchFamily="34" charset="0"/>
            </a:endParaRPr>
          </a:p>
          <a:p>
            <a:pPr algn="ctr" defTabSz="843661">
              <a:buClr>
                <a:srgbClr val="007CBF"/>
              </a:buClr>
            </a:pPr>
            <a:r>
              <a:rPr lang="fr-FR" sz="1100" dirty="0">
                <a:solidFill>
                  <a:srgbClr val="000000"/>
                </a:solidFill>
                <a:latin typeface="Calibri Light" panose="020F0302020204030204" pitchFamily="34" charset="0"/>
                <a:cs typeface="Calibri Light" panose="020F0302020204030204" pitchFamily="34" charset="0"/>
              </a:rPr>
              <a:t>Par ailleurs, les employeurs ont également accès à des prestations co-financées par le FIPHFP dans le cadre de partenariats</a:t>
            </a:r>
            <a:endParaRPr lang="fr-FR" sz="1100" dirty="0">
              <a:solidFill>
                <a:sysClr val="windowText" lastClr="000000"/>
              </a:solidFill>
              <a:latin typeface="Calibri Light" panose="020F0302020204030204" pitchFamily="34" charset="0"/>
              <a:cs typeface="Calibri Light" panose="020F0302020204030204" pitchFamily="34" charset="0"/>
            </a:endParaRPr>
          </a:p>
        </p:txBody>
      </p:sp>
      <p:pic>
        <p:nvPicPr>
          <p:cNvPr id="10" name="Picture 2" descr="http://www.veryicon.com/icon/png/Business/Pretty%20Office%203/Zoom%20in.png">
            <a:hlinkClick r:id="" action="ppaction://noaction"/>
            <a:extLst>
              <a:ext uri="{FF2B5EF4-FFF2-40B4-BE49-F238E27FC236}">
                <a16:creationId xmlns:a16="http://schemas.microsoft.com/office/drawing/2014/main" id="{F6973921-E80B-4EFB-A144-E6BBEC213A0D}"/>
              </a:ext>
            </a:extLst>
          </p:cNvPr>
          <p:cNvPicPr>
            <a:picLocks noChangeAspect="1" noChangeArrowheads="1"/>
          </p:cNvPicPr>
          <p:nvPr/>
        </p:nvPicPr>
        <p:blipFill>
          <a:blip r:embed="rId7" cstate="print"/>
          <a:srcRect/>
          <a:stretch>
            <a:fillRect/>
          </a:stretch>
        </p:blipFill>
        <p:spPr bwMode="auto">
          <a:xfrm>
            <a:off x="7823914" y="2210495"/>
            <a:ext cx="361499" cy="333691"/>
          </a:xfrm>
          <a:prstGeom prst="rect">
            <a:avLst/>
          </a:prstGeom>
          <a:noFill/>
        </p:spPr>
      </p:pic>
      <p:sp>
        <p:nvSpPr>
          <p:cNvPr id="5" name="Triangle isocèle 4">
            <a:extLst>
              <a:ext uri="{FF2B5EF4-FFF2-40B4-BE49-F238E27FC236}">
                <a16:creationId xmlns:a16="http://schemas.microsoft.com/office/drawing/2014/main" id="{99548A9D-9329-4BF1-8220-A073465F6237}"/>
              </a:ext>
            </a:extLst>
          </p:cNvPr>
          <p:cNvSpPr/>
          <p:nvPr/>
        </p:nvSpPr>
        <p:spPr bwMode="auto">
          <a:xfrm rot="10800000">
            <a:off x="3923414" y="3009014"/>
            <a:ext cx="1297172" cy="69387"/>
          </a:xfrm>
          <a:prstGeom prst="triangl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0780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E422A3D-58AC-42AA-BF94-61C3947648B9}"/>
              </a:ext>
            </a:extLst>
          </p:cNvPr>
          <p:cNvGraphicFramePr>
            <a:graphicFrameLocks noChangeAspect="1"/>
          </p:cNvGraphicFramePr>
          <p:nvPr>
            <p:custDataLst>
              <p:tags r:id="rId2"/>
            </p:custData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86040" name="Diapositive think-cell" r:id="rId5" imgW="415" imgH="416" progId="TCLayout.ActiveDocument.1">
                  <p:embed/>
                </p:oleObj>
              </mc:Choice>
              <mc:Fallback>
                <p:oleObj name="Diapositive think-cell" r:id="rId5" imgW="415" imgH="416" progId="TCLayout.ActiveDocument.1">
                  <p:embed/>
                  <p:pic>
                    <p:nvPicPr>
                      <p:cNvPr id="4" name="Objet 3" hidden="1">
                        <a:extLst>
                          <a:ext uri="{FF2B5EF4-FFF2-40B4-BE49-F238E27FC236}">
                            <a16:creationId xmlns:a16="http://schemas.microsoft.com/office/drawing/2014/main" id="{5E422A3D-58AC-42AA-BF94-61C3947648B9}"/>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A95284D-EA1B-45A2-9E92-770C5616A390}"/>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51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DE0FFCFF-5078-46D6-B75A-6485A2F6D6FF}"/>
              </a:ext>
            </a:extLst>
          </p:cNvPr>
          <p:cNvSpPr>
            <a:spLocks noGrp="1"/>
          </p:cNvSpPr>
          <p:nvPr>
            <p:ph type="title"/>
          </p:nvPr>
        </p:nvSpPr>
        <p:spPr/>
        <p:txBody>
          <a:bodyPr/>
          <a:lstStyle/>
          <a:p>
            <a:r>
              <a:rPr lang="fr-FR" dirty="0"/>
              <a:t>Bénéficiaires des aides du FIPHFP</a:t>
            </a:r>
          </a:p>
        </p:txBody>
      </p:sp>
      <p:sp>
        <p:nvSpPr>
          <p:cNvPr id="3" name="Espace réservé du contenu 2">
            <a:extLst>
              <a:ext uri="{FF2B5EF4-FFF2-40B4-BE49-F238E27FC236}">
                <a16:creationId xmlns:a16="http://schemas.microsoft.com/office/drawing/2014/main" id="{BEEE43B4-C680-41FE-9961-3D2B2D522D9D}"/>
              </a:ext>
            </a:extLst>
          </p:cNvPr>
          <p:cNvSpPr>
            <a:spLocks noGrp="1"/>
          </p:cNvSpPr>
          <p:nvPr>
            <p:ph sz="quarter" idx="11"/>
          </p:nvPr>
        </p:nvSpPr>
        <p:spPr>
          <a:xfrm>
            <a:off x="6092456" y="2253455"/>
            <a:ext cx="2819003" cy="3945308"/>
          </a:xfrm>
          <a:ln>
            <a:solidFill>
              <a:srgbClr val="CC3300"/>
            </a:solidFill>
          </a:ln>
        </p:spPr>
        <p:txBody>
          <a:bodyPr/>
          <a:lstStyle/>
          <a:p>
            <a:pPr marL="146094" indent="-146094">
              <a:buSzPct val="100000"/>
              <a:buFont typeface="Arial" panose="020B0604020202020204" pitchFamily="34" charset="0"/>
              <a:buChar char="•"/>
            </a:pPr>
            <a:endParaRPr lang="fr-FR" sz="1200" dirty="0"/>
          </a:p>
          <a:p>
            <a:pPr marL="146094" indent="-146094">
              <a:buSzPct val="100000"/>
              <a:buFont typeface="Arial" panose="020B0604020202020204" pitchFamily="34" charset="0"/>
              <a:buChar char="•"/>
            </a:pPr>
            <a:r>
              <a:rPr lang="fr-FR" sz="1200" dirty="0"/>
              <a:t>L'Etat</a:t>
            </a:r>
          </a:p>
          <a:p>
            <a:pPr marL="146094" indent="-146094">
              <a:buSzPct val="100000"/>
              <a:buFont typeface="Arial" panose="020B0604020202020204" pitchFamily="34" charset="0"/>
              <a:buChar char="•"/>
            </a:pPr>
            <a:r>
              <a:rPr lang="fr-FR" sz="1200" dirty="0"/>
              <a:t>Les établissements publics de l'Etat autres qu'industriels et commerciaux</a:t>
            </a:r>
          </a:p>
          <a:p>
            <a:pPr marL="146094" indent="-146094">
              <a:buSzPct val="100000"/>
              <a:buFont typeface="Arial" panose="020B0604020202020204" pitchFamily="34" charset="0"/>
              <a:buChar char="•"/>
            </a:pPr>
            <a:r>
              <a:rPr lang="fr-FR" sz="1200" dirty="0"/>
              <a:t>Les collectivités territoriales et leurs établissements publics autres qu'industriels et commerciaux,</a:t>
            </a:r>
          </a:p>
          <a:p>
            <a:pPr marL="146094" indent="-146094">
              <a:buSzPct val="100000"/>
              <a:buFont typeface="Arial" panose="020B0604020202020204" pitchFamily="34" charset="0"/>
              <a:buChar char="•"/>
            </a:pPr>
            <a:r>
              <a:rPr lang="fr-FR" sz="1200" dirty="0"/>
              <a:t>La fonction publique hospitalière ;</a:t>
            </a:r>
          </a:p>
          <a:p>
            <a:pPr marL="146094" indent="-146094">
              <a:buSzPct val="100000"/>
              <a:buFont typeface="Arial" panose="020B0604020202020204" pitchFamily="34" charset="0"/>
              <a:buChar char="•"/>
            </a:pPr>
            <a:r>
              <a:rPr lang="fr-FR" sz="1200" dirty="0"/>
              <a:t>Les juridictions administratives et financières</a:t>
            </a:r>
          </a:p>
          <a:p>
            <a:pPr marL="146094" indent="-146094">
              <a:buSzPct val="100000"/>
              <a:buFont typeface="Arial" panose="020B0604020202020204" pitchFamily="34" charset="0"/>
              <a:buChar char="•"/>
            </a:pPr>
            <a:r>
              <a:rPr lang="fr-FR" sz="1200" dirty="0"/>
              <a:t>Les autorités administratives indépendantes </a:t>
            </a:r>
          </a:p>
          <a:p>
            <a:pPr marL="146094" indent="-146094">
              <a:buSzPct val="100000"/>
              <a:buFont typeface="Arial" panose="020B0604020202020204" pitchFamily="34" charset="0"/>
              <a:buChar char="•"/>
            </a:pPr>
            <a:r>
              <a:rPr lang="fr-FR" sz="1200" dirty="0"/>
              <a:t>Les autorités publiques indépendantes</a:t>
            </a:r>
          </a:p>
          <a:p>
            <a:pPr marL="146094" indent="-146094">
              <a:buSzPct val="100000"/>
              <a:buFont typeface="Arial" panose="020B0604020202020204" pitchFamily="34" charset="0"/>
              <a:buChar char="•"/>
            </a:pPr>
            <a:r>
              <a:rPr lang="fr-FR" sz="1200" dirty="0"/>
              <a:t>Les groupements d'intérêt public.</a:t>
            </a:r>
          </a:p>
          <a:p>
            <a:pPr marL="146094" indent="-146094">
              <a:buSzPct val="100000"/>
              <a:buFont typeface="Arial" panose="020B0604020202020204" pitchFamily="34" charset="0"/>
              <a:buChar char="•"/>
            </a:pPr>
            <a:endParaRPr lang="fr-FR" sz="1200" dirty="0"/>
          </a:p>
        </p:txBody>
      </p:sp>
      <p:sp>
        <p:nvSpPr>
          <p:cNvPr id="6" name="Rectangle 5">
            <a:extLst>
              <a:ext uri="{FF2B5EF4-FFF2-40B4-BE49-F238E27FC236}">
                <a16:creationId xmlns:a16="http://schemas.microsoft.com/office/drawing/2014/main" id="{C436E930-9B61-41A2-B5DC-430868FFE0CF}"/>
              </a:ext>
            </a:extLst>
          </p:cNvPr>
          <p:cNvSpPr/>
          <p:nvPr/>
        </p:nvSpPr>
        <p:spPr bwMode="auto">
          <a:xfrm>
            <a:off x="6088586" y="1955920"/>
            <a:ext cx="2819003" cy="354295"/>
          </a:xfrm>
          <a:prstGeom prst="rect">
            <a:avLst/>
          </a:prstGeom>
          <a:solidFill>
            <a:srgbClr val="CC330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algn="ctr" defTabSz="844083" eaLnBrk="0" fontAlgn="base" hangingPunct="0">
              <a:spcBef>
                <a:spcPct val="0"/>
              </a:spcBef>
              <a:spcAft>
                <a:spcPct val="0"/>
              </a:spcAft>
            </a:pPr>
            <a:r>
              <a:rPr lang="fr-FR" sz="1534" b="1" dirty="0">
                <a:solidFill>
                  <a:srgbClr val="FFFFFF"/>
                </a:solidFill>
                <a:latin typeface="Calibri Light" panose="020F0302020204030204" pitchFamily="34" charset="0"/>
                <a:cs typeface="Calibri Light" panose="020F0302020204030204" pitchFamily="34" charset="0"/>
              </a:rPr>
              <a:t>Les employeurs éligibles</a:t>
            </a:r>
          </a:p>
        </p:txBody>
      </p:sp>
      <p:sp>
        <p:nvSpPr>
          <p:cNvPr id="7" name="Rectangle 6">
            <a:extLst>
              <a:ext uri="{FF2B5EF4-FFF2-40B4-BE49-F238E27FC236}">
                <a16:creationId xmlns:a16="http://schemas.microsoft.com/office/drawing/2014/main" id="{5E94470E-53EE-4354-B5F5-D433B11A2C2C}"/>
              </a:ext>
            </a:extLst>
          </p:cNvPr>
          <p:cNvSpPr/>
          <p:nvPr/>
        </p:nvSpPr>
        <p:spPr bwMode="auto">
          <a:xfrm>
            <a:off x="315861" y="1951888"/>
            <a:ext cx="5572929" cy="301584"/>
          </a:xfrm>
          <a:prstGeom prst="rect">
            <a:avLst/>
          </a:prstGeom>
          <a:solidFill>
            <a:srgbClr val="CC330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algn="ctr" defTabSz="844083" eaLnBrk="0" fontAlgn="base" hangingPunct="0">
              <a:spcBef>
                <a:spcPct val="0"/>
              </a:spcBef>
              <a:spcAft>
                <a:spcPct val="0"/>
              </a:spcAft>
            </a:pPr>
            <a:r>
              <a:rPr lang="fr-FR" sz="1534" b="1" dirty="0">
                <a:solidFill>
                  <a:srgbClr val="FFFFFF"/>
                </a:solidFill>
                <a:latin typeface="Calibri Light" panose="020F0302020204030204" pitchFamily="34" charset="0"/>
                <a:cs typeface="Calibri Light" panose="020F0302020204030204" pitchFamily="34" charset="0"/>
              </a:rPr>
              <a:t>Les bénéficiaires couverts pour les aides</a:t>
            </a:r>
          </a:p>
        </p:txBody>
      </p:sp>
      <p:sp>
        <p:nvSpPr>
          <p:cNvPr id="8" name="Rectangle 7">
            <a:extLst>
              <a:ext uri="{FF2B5EF4-FFF2-40B4-BE49-F238E27FC236}">
                <a16:creationId xmlns:a16="http://schemas.microsoft.com/office/drawing/2014/main" id="{8EC87A61-E9EC-4CD6-AF76-39869B433368}"/>
              </a:ext>
            </a:extLst>
          </p:cNvPr>
          <p:cNvSpPr/>
          <p:nvPr/>
        </p:nvSpPr>
        <p:spPr bwMode="auto">
          <a:xfrm>
            <a:off x="317990" y="2253474"/>
            <a:ext cx="5572930" cy="3945308"/>
          </a:xfrm>
          <a:prstGeom prst="rect">
            <a:avLst/>
          </a:prstGeom>
          <a:noFill/>
          <a:ln w="9525" cap="flat" cmpd="sng" algn="ctr">
            <a:solidFill>
              <a:srgbClr val="CC3300"/>
            </a:solid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algn="just" defTabSz="844083" eaLnBrk="0" fontAlgn="base" hangingPunct="0">
              <a:spcBef>
                <a:spcPct val="0"/>
              </a:spcBef>
              <a:spcAft>
                <a:spcPct val="0"/>
              </a:spcAft>
            </a:pPr>
            <a:r>
              <a:rPr lang="fr-FR" sz="1200" dirty="0">
                <a:solidFill>
                  <a:srgbClr val="000000"/>
                </a:solidFill>
                <a:latin typeface="Calibri Light" panose="020F0302020204030204" pitchFamily="34" charset="0"/>
                <a:cs typeface="Calibri Light" panose="020F0302020204030204" pitchFamily="34" charset="0"/>
              </a:rPr>
              <a:t>1/ Les agents bénéficiaires de l’obligation d’emploi, au sens de l’article 2 du décret 2006-501 du 3 mai 2006 :</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d’une reconnaissance de la qualité de travailleur handicapé</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victimes d'accidents du travail ou de maladies professionnelles ayant entraîné une incapacité permanente au moins égale à 10% et titulaires d'une rente</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d'une pension d'invalidité</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d'une pension militaire d'invalidité</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d'une allocation ou d'une rente d'invalidité attribuée dans les conditions définies par la loi nº 91-1389 du 31 décembre 1991 relative à la protection sociale des sapeurs-pompiers volontaires en cas d'accident survenu ou de maladie contractée en service </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de la carte d'invalidité définie à L. 241-3 du Code de l'action sociale et des familles </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titulaires de l'allocation aux adultes handicapés  </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agents qui bénéficient d'une allocation temporaire d'invalidité</a:t>
            </a:r>
          </a:p>
          <a:p>
            <a:pPr marL="146094" indent="-146094" algn="just"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rPr>
              <a:t>Les agents qui ont été reclassés en application de l'article 63 de la loi nº 84-16 du 11 janvier 1984 portant dispositions statutaires relatives à la fonction publique de l'Etat</a:t>
            </a:r>
          </a:p>
          <a:p>
            <a:pPr algn="just" defTabSz="844083" eaLnBrk="0" fontAlgn="base" hangingPunct="0">
              <a:spcBef>
                <a:spcPct val="0"/>
              </a:spcBef>
              <a:spcAft>
                <a:spcPct val="0"/>
              </a:spcAft>
            </a:pPr>
            <a:r>
              <a:rPr lang="fr-FR" sz="1200" dirty="0">
                <a:solidFill>
                  <a:srgbClr val="000000"/>
                </a:solidFill>
                <a:latin typeface="Calibri Light" panose="020F0302020204030204" pitchFamily="34" charset="0"/>
                <a:cs typeface="Calibri Light" panose="020F0302020204030204" pitchFamily="34" charset="0"/>
              </a:rPr>
              <a:t>2/ Les agents reconnus inaptes à l’exercice de leurs fonctions dans les conditions réglementaires applicables à chaque fonction publique, au sens de l’article 3 du décret 2006-501 du 3 mai 2006 (correspondant à une inaptitude à la fonction posée par le Comité Médical ou la Commission de Réforme).</a:t>
            </a:r>
          </a:p>
        </p:txBody>
      </p:sp>
      <p:sp>
        <p:nvSpPr>
          <p:cNvPr id="10" name="Rectangle 9">
            <a:extLst>
              <a:ext uri="{FF2B5EF4-FFF2-40B4-BE49-F238E27FC236}">
                <a16:creationId xmlns:a16="http://schemas.microsoft.com/office/drawing/2014/main" id="{61A97424-9380-4885-B983-F9D737A438C4}"/>
              </a:ext>
            </a:extLst>
          </p:cNvPr>
          <p:cNvSpPr/>
          <p:nvPr/>
        </p:nvSpPr>
        <p:spPr>
          <a:xfrm>
            <a:off x="1161836" y="1034575"/>
            <a:ext cx="7525243" cy="830997"/>
          </a:xfrm>
          <a:prstGeom prst="rect">
            <a:avLst/>
          </a:prstGeom>
        </p:spPr>
        <p:txBody>
          <a:bodyPr wrap="square">
            <a:spAutoFit/>
          </a:bodyPr>
          <a:lstStyle/>
          <a:p>
            <a:pPr algn="just" defTabSz="844083"/>
            <a:r>
              <a:rPr lang="fr-FR" sz="1600" dirty="0">
                <a:solidFill>
                  <a:srgbClr val="000000"/>
                </a:solidFill>
                <a:latin typeface="Calibri Light" panose="020F0302020204030204" pitchFamily="34" charset="0"/>
                <a:cs typeface="Calibri Light" panose="020F0302020204030204" pitchFamily="34" charset="0"/>
              </a:rPr>
              <a:t>Les aides financières du FIPHFP sont versées systématiquement à l’employeur (voir les employeurs éligibles ci-dessous)</a:t>
            </a:r>
            <a:r>
              <a:rPr lang="fr-FR" sz="1600" b="1" dirty="0">
                <a:solidFill>
                  <a:srgbClr val="000000"/>
                </a:solidFill>
                <a:latin typeface="Calibri Light" panose="020F0302020204030204" pitchFamily="34" charset="0"/>
                <a:cs typeface="Calibri Light" panose="020F0302020204030204" pitchFamily="34" charset="0"/>
              </a:rPr>
              <a:t>. Il incombe à ce dernier d’en faire la demande (voir page suivante)</a:t>
            </a:r>
            <a:r>
              <a:rPr lang="fr-FR" sz="1600" dirty="0">
                <a:solidFill>
                  <a:srgbClr val="000000"/>
                </a:solidFill>
                <a:latin typeface="Calibri Light" panose="020F0302020204030204" pitchFamily="34" charset="0"/>
                <a:cs typeface="Calibri Light" panose="020F0302020204030204" pitchFamily="34" charset="0"/>
              </a:rPr>
              <a:t>. Elles sont mobilisables lors du recrutement des personnes suivantes :</a:t>
            </a:r>
          </a:p>
        </p:txBody>
      </p:sp>
      <p:pic>
        <p:nvPicPr>
          <p:cNvPr id="12" name="Graphique 11" descr="Avertissement">
            <a:extLst>
              <a:ext uri="{FF2B5EF4-FFF2-40B4-BE49-F238E27FC236}">
                <a16:creationId xmlns:a16="http://schemas.microsoft.com/office/drawing/2014/main" id="{1DDEB869-63B4-49F3-891B-120307F8FC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9681" y="974432"/>
            <a:ext cx="812155" cy="749682"/>
          </a:xfrm>
          <a:prstGeom prst="rect">
            <a:avLst/>
          </a:prstGeom>
        </p:spPr>
      </p:pic>
    </p:spTree>
    <p:extLst>
      <p:ext uri="{BB962C8B-B14F-4D97-AF65-F5344CB8AC3E}">
        <p14:creationId xmlns:p14="http://schemas.microsoft.com/office/powerpoint/2010/main" val="301175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EA8899F-3586-4C83-9766-7366CF36968A}"/>
              </a:ext>
            </a:extLst>
          </p:cNvPr>
          <p:cNvGraphicFramePr>
            <a:graphicFrameLocks noChangeAspect="1"/>
          </p:cNvGraphicFramePr>
          <p:nvPr>
            <p:custDataLst>
              <p:tags r:id="rId2"/>
            </p:custData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87064" name="Diapositive think-cell" r:id="rId5" imgW="415" imgH="416" progId="TCLayout.ActiveDocument.1">
                  <p:embed/>
                </p:oleObj>
              </mc:Choice>
              <mc:Fallback>
                <p:oleObj name="Diapositive think-cell" r:id="rId5" imgW="415" imgH="416" progId="TCLayout.ActiveDocument.1">
                  <p:embed/>
                  <p:pic>
                    <p:nvPicPr>
                      <p:cNvPr id="5" name="Objet 4" hidden="1">
                        <a:extLst>
                          <a:ext uri="{FF2B5EF4-FFF2-40B4-BE49-F238E27FC236}">
                            <a16:creationId xmlns:a16="http://schemas.microsoft.com/office/drawing/2014/main" id="{5EA8899F-3586-4C83-9766-7366CF36968A}"/>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F21399-7CEE-413A-BC1F-3534F78A3FCF}"/>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51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EE4ADB03-8447-4698-8217-53E0E5CBD2AB}"/>
              </a:ext>
            </a:extLst>
          </p:cNvPr>
          <p:cNvSpPr>
            <a:spLocks noGrp="1"/>
          </p:cNvSpPr>
          <p:nvPr>
            <p:ph type="title"/>
          </p:nvPr>
        </p:nvSpPr>
        <p:spPr/>
        <p:txBody>
          <a:bodyPr/>
          <a:lstStyle/>
          <a:p>
            <a:r>
              <a:rPr lang="fr-FR" dirty="0"/>
              <a:t>Pièces justificatives à produire</a:t>
            </a:r>
          </a:p>
        </p:txBody>
      </p:sp>
      <p:graphicFrame>
        <p:nvGraphicFramePr>
          <p:cNvPr id="3" name="Tableau 5">
            <a:extLst>
              <a:ext uri="{FF2B5EF4-FFF2-40B4-BE49-F238E27FC236}">
                <a16:creationId xmlns:a16="http://schemas.microsoft.com/office/drawing/2014/main" id="{D0E06749-88ED-4E13-931D-B97531A021EE}"/>
              </a:ext>
            </a:extLst>
          </p:cNvPr>
          <p:cNvGraphicFramePr>
            <a:graphicFrameLocks noGrp="1"/>
          </p:cNvGraphicFramePr>
          <p:nvPr>
            <p:extLst>
              <p:ext uri="{D42A27DB-BD31-4B8C-83A1-F6EECF244321}">
                <p14:modId xmlns:p14="http://schemas.microsoft.com/office/powerpoint/2010/main" val="1465329225"/>
              </p:ext>
            </p:extLst>
          </p:nvPr>
        </p:nvGraphicFramePr>
        <p:xfrm>
          <a:off x="239655" y="1315234"/>
          <a:ext cx="8649164" cy="4923696"/>
        </p:xfrm>
        <a:graphic>
          <a:graphicData uri="http://schemas.openxmlformats.org/drawingml/2006/table">
            <a:tbl>
              <a:tblPr firstRow="1" bandRow="1">
                <a:tableStyleId>{5C22544A-7EE6-4342-B048-85BDC9FD1C3A}</a:tableStyleId>
              </a:tblPr>
              <a:tblGrid>
                <a:gridCol w="3292070">
                  <a:extLst>
                    <a:ext uri="{9D8B030D-6E8A-4147-A177-3AD203B41FA5}">
                      <a16:colId xmlns:a16="http://schemas.microsoft.com/office/drawing/2014/main" val="4204743922"/>
                    </a:ext>
                  </a:extLst>
                </a:gridCol>
                <a:gridCol w="5357094">
                  <a:extLst>
                    <a:ext uri="{9D8B030D-6E8A-4147-A177-3AD203B41FA5}">
                      <a16:colId xmlns:a16="http://schemas.microsoft.com/office/drawing/2014/main" val="859464551"/>
                    </a:ext>
                  </a:extLst>
                </a:gridCol>
              </a:tblGrid>
              <a:tr h="315982">
                <a:tc>
                  <a:txBody>
                    <a:bodyPr/>
                    <a:lstStyle/>
                    <a:p>
                      <a:pPr algn="ctr"/>
                      <a:r>
                        <a:rPr lang="fr-FR" sz="1050" dirty="0">
                          <a:solidFill>
                            <a:schemeClr val="bg1"/>
                          </a:solidFill>
                          <a:latin typeface="Calibri Light" panose="020F0302020204030204" pitchFamily="34" charset="0"/>
                          <a:cs typeface="Calibri Light" panose="020F0302020204030204" pitchFamily="34" charset="0"/>
                        </a:rPr>
                        <a:t>Types de justificatif</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fr-FR" sz="1050" dirty="0">
                          <a:solidFill>
                            <a:schemeClr val="bg1"/>
                          </a:solidFill>
                          <a:latin typeface="Calibri Light" panose="020F0302020204030204" pitchFamily="34" charset="0"/>
                          <a:cs typeface="Calibri Light" panose="020F0302020204030204" pitchFamily="34" charset="0"/>
                        </a:rPr>
                        <a:t>Documents à présenter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84851108"/>
                  </a:ext>
                </a:extLst>
              </a:tr>
              <a:tr h="315982">
                <a:tc>
                  <a:txBody>
                    <a:bodyPr/>
                    <a:lstStyle/>
                    <a:p>
                      <a:r>
                        <a:rPr lang="fr-FR" sz="1050" b="1" dirty="0">
                          <a:solidFill>
                            <a:srgbClr val="000000"/>
                          </a:solidFill>
                          <a:latin typeface="Calibri Light" panose="020F0302020204030204" pitchFamily="34" charset="0"/>
                          <a:cs typeface="Calibri Light" panose="020F0302020204030204" pitchFamily="34" charset="0"/>
                        </a:rPr>
                        <a:t>Reconnaissance de la qualité de Travailleur Handicap</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de la RQTH (en cours de 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871053"/>
                  </a:ext>
                </a:extLst>
              </a:tr>
              <a:tr h="604045">
                <a:tc>
                  <a:txBody>
                    <a:bodyPr/>
                    <a:lstStyle/>
                    <a:p>
                      <a:r>
                        <a:rPr lang="fr-FR" sz="1050" b="1" dirty="0">
                          <a:solidFill>
                            <a:srgbClr val="000000"/>
                          </a:solidFill>
                          <a:latin typeface="Calibri Light" panose="020F0302020204030204" pitchFamily="34" charset="0"/>
                          <a:cs typeface="Calibri Light" panose="020F0302020204030204" pitchFamily="34" charset="0"/>
                        </a:rPr>
                        <a:t>Victimes d’accident du travail ayant entraîné une </a:t>
                      </a:r>
                    </a:p>
                    <a:p>
                      <a:r>
                        <a:rPr lang="fr-FR" sz="1050" b="1" dirty="0">
                          <a:solidFill>
                            <a:srgbClr val="000000"/>
                          </a:solidFill>
                          <a:latin typeface="Calibri Light" panose="020F0302020204030204" pitchFamily="34" charset="0"/>
                          <a:cs typeface="Calibri Light" panose="020F0302020204030204" pitchFamily="34" charset="0"/>
                        </a:rPr>
                        <a:t>incapacité permanente au moins égale à 10 % ou  de maladies professionnelles et titulaires d’une rente attribuée au titre d’un régime de sécurité sociale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du titre justifiant cette rente et ce taux </a:t>
                      </a:r>
                    </a:p>
                    <a:p>
                      <a:r>
                        <a:rPr lang="fr-FR" sz="1050" dirty="0">
                          <a:solidFill>
                            <a:srgbClr val="000000"/>
                          </a:solidFill>
                          <a:latin typeface="Calibri Light" panose="020F0302020204030204" pitchFamily="34" charset="0"/>
                          <a:cs typeface="Calibri Light" panose="020F0302020204030204" pitchFamily="34" charset="0"/>
                        </a:rPr>
                        <a:t>d’incapacité (en cours de 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3895667"/>
                  </a:ext>
                </a:extLst>
              </a:tr>
              <a:tr h="340979">
                <a:tc>
                  <a:txBody>
                    <a:bodyPr/>
                    <a:lstStyle/>
                    <a:p>
                      <a:r>
                        <a:rPr lang="fr-FR" sz="1050" b="1" dirty="0">
                          <a:solidFill>
                            <a:srgbClr val="000000"/>
                          </a:solidFill>
                          <a:latin typeface="Calibri Light" panose="020F0302020204030204" pitchFamily="34" charset="0"/>
                          <a:cs typeface="Calibri Light" panose="020F0302020204030204" pitchFamily="34" charset="0"/>
                        </a:rPr>
                        <a:t>Les titulaires d’une pension d’invalidité, à condition que l’invalidité réduise au moins des 2/3 leur capacité de travail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du titre de la pension d’invalidité (en cours de validité)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186742"/>
                  </a:ext>
                </a:extLst>
              </a:tr>
              <a:tr h="315982">
                <a:tc>
                  <a:txBody>
                    <a:bodyPr/>
                    <a:lstStyle/>
                    <a:p>
                      <a:r>
                        <a:rPr lang="fr-FR" sz="1050" b="1" dirty="0">
                          <a:solidFill>
                            <a:srgbClr val="000000"/>
                          </a:solidFill>
                          <a:latin typeface="Calibri Light" panose="020F0302020204030204" pitchFamily="34" charset="0"/>
                          <a:cs typeface="Calibri Light" panose="020F0302020204030204" pitchFamily="34" charset="0"/>
                        </a:rPr>
                        <a:t>Les titulaires d’une pension militaire d’invalidité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du titre de la pension militaire d’invalidité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2338150"/>
                  </a:ext>
                </a:extLst>
              </a:tr>
              <a:tr h="315982">
                <a:tc>
                  <a:txBody>
                    <a:bodyPr/>
                    <a:lstStyle/>
                    <a:p>
                      <a:r>
                        <a:rPr lang="fr-FR" sz="1050" b="1" dirty="0">
                          <a:solidFill>
                            <a:srgbClr val="000000"/>
                          </a:solidFill>
                          <a:latin typeface="Calibri Light" panose="020F0302020204030204" pitchFamily="34" charset="0"/>
                          <a:cs typeface="Calibri Light" panose="020F0302020204030204" pitchFamily="34" charset="0"/>
                        </a:rPr>
                        <a:t>Carte d’invalidité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de la carte d’invalidité (en cours de 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802469"/>
                  </a:ext>
                </a:extLst>
              </a:tr>
              <a:tr h="315982">
                <a:tc>
                  <a:txBody>
                    <a:bodyPr/>
                    <a:lstStyle/>
                    <a:p>
                      <a:r>
                        <a:rPr lang="fr-FR" sz="1050" b="1" dirty="0">
                          <a:solidFill>
                            <a:srgbClr val="000000"/>
                          </a:solidFill>
                          <a:latin typeface="Calibri Light" panose="020F0302020204030204" pitchFamily="34" charset="0"/>
                          <a:cs typeface="Calibri Light" panose="020F0302020204030204" pitchFamily="34" charset="0"/>
                        </a:rPr>
                        <a:t>Allocation Adulte Handicapé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du titre justifiant de la perception de l’AAH (en cours de validité)</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250740"/>
                  </a:ext>
                </a:extLst>
              </a:tr>
              <a:tr h="340979">
                <a:tc>
                  <a:txBody>
                    <a:bodyPr/>
                    <a:lstStyle/>
                    <a:p>
                      <a:r>
                        <a:rPr lang="fr-FR" sz="1050" b="1" dirty="0">
                          <a:solidFill>
                            <a:srgbClr val="000000"/>
                          </a:solidFill>
                          <a:latin typeface="Calibri Light" panose="020F0302020204030204" pitchFamily="34" charset="0"/>
                          <a:cs typeface="Calibri Light" panose="020F0302020204030204" pitchFamily="34" charset="0"/>
                        </a:rPr>
                        <a:t>Les agents qui bénéficient d’une allocation </a:t>
                      </a:r>
                    </a:p>
                    <a:p>
                      <a:r>
                        <a:rPr lang="fr-FR" sz="1050" b="1" dirty="0">
                          <a:solidFill>
                            <a:srgbClr val="000000"/>
                          </a:solidFill>
                          <a:latin typeface="Calibri Light" panose="020F0302020204030204" pitchFamily="34" charset="0"/>
                          <a:cs typeface="Calibri Light" panose="020F0302020204030204" pitchFamily="34" charset="0"/>
                        </a:rPr>
                        <a:t>temporaire d’invalidité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Photocopie du titre de bénéficiaire de l’ATI (en cours de validité)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450316"/>
                  </a:ext>
                </a:extLst>
              </a:tr>
              <a:tr h="340979">
                <a:tc>
                  <a:txBody>
                    <a:bodyPr/>
                    <a:lstStyle/>
                    <a:p>
                      <a:r>
                        <a:rPr lang="fr-FR" sz="1050" b="1" dirty="0">
                          <a:solidFill>
                            <a:srgbClr val="000000"/>
                          </a:solidFill>
                          <a:latin typeface="Calibri Light" panose="020F0302020204030204" pitchFamily="34" charset="0"/>
                          <a:cs typeface="Calibri Light" panose="020F0302020204030204" pitchFamily="34" charset="0"/>
                        </a:rPr>
                        <a:t>Les agents reclassés statutairement</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vis du comité médical ou de la commission de réforme et document prononçant le détachement ou le reclassement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6344890"/>
                  </a:ext>
                </a:extLst>
              </a:tr>
              <a:tr h="315982">
                <a:tc>
                  <a:txBody>
                    <a:bodyPr/>
                    <a:lstStyle/>
                    <a:p>
                      <a:r>
                        <a:rPr lang="fr-FR" sz="1050" b="1" dirty="0">
                          <a:solidFill>
                            <a:srgbClr val="000000"/>
                          </a:solidFill>
                          <a:latin typeface="Calibri Light" panose="020F0302020204030204" pitchFamily="34" charset="0"/>
                          <a:cs typeface="Calibri Light" panose="020F0302020204030204" pitchFamily="34" charset="0"/>
                        </a:rPr>
                        <a:t>Les agents en cours de reclassement</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Avis du comité médical ou de la commission de réforme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328638"/>
                  </a:ext>
                </a:extLst>
              </a:tr>
              <a:tr h="472513">
                <a:tc>
                  <a:txBody>
                    <a:bodyPr/>
                    <a:lstStyle/>
                    <a:p>
                      <a:r>
                        <a:rPr lang="fr-FR" sz="1050" b="1" dirty="0">
                          <a:solidFill>
                            <a:srgbClr val="000000"/>
                          </a:solidFill>
                          <a:latin typeface="Calibri Light" panose="020F0302020204030204" pitchFamily="34" charset="0"/>
                          <a:cs typeface="Calibri Light" panose="020F0302020204030204" pitchFamily="34" charset="0"/>
                        </a:rPr>
                        <a:t>Les agents ayant changé de poste suite à une </a:t>
                      </a:r>
                    </a:p>
                    <a:p>
                      <a:r>
                        <a:rPr lang="fr-FR" sz="1050" b="1" dirty="0">
                          <a:solidFill>
                            <a:srgbClr val="000000"/>
                          </a:solidFill>
                          <a:latin typeface="Calibri Light" panose="020F0302020204030204" pitchFamily="34" charset="0"/>
                          <a:cs typeface="Calibri Light" panose="020F0302020204030204" pitchFamily="34" charset="0"/>
                        </a:rPr>
                        <a:t>inaptitude à la fonction reconnue par le comité </a:t>
                      </a:r>
                    </a:p>
                    <a:p>
                      <a:r>
                        <a:rPr lang="fr-FR" sz="1050" b="1" dirty="0">
                          <a:solidFill>
                            <a:srgbClr val="000000"/>
                          </a:solidFill>
                          <a:latin typeface="Calibri Light" panose="020F0302020204030204" pitchFamily="34" charset="0"/>
                          <a:cs typeface="Calibri Light" panose="020F0302020204030204" pitchFamily="34" charset="0"/>
                        </a:rPr>
                        <a:t>médical ou la commission de réforme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Avis du comité médical ou de la commission de réforme et décision d’affectation sur un nouveau poste ou à de nouvelles fonctions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5481977"/>
                  </a:ext>
                </a:extLst>
              </a:tr>
              <a:tr h="340979">
                <a:tc>
                  <a:txBody>
                    <a:bodyPr/>
                    <a:lstStyle/>
                    <a:p>
                      <a:r>
                        <a:rPr lang="fr-FR" sz="1050" b="1" dirty="0">
                          <a:solidFill>
                            <a:srgbClr val="000000"/>
                          </a:solidFill>
                          <a:latin typeface="Calibri Light" panose="020F0302020204030204" pitchFamily="34" charset="0"/>
                          <a:cs typeface="Calibri Light" panose="020F0302020204030204" pitchFamily="34" charset="0"/>
                        </a:rPr>
                        <a:t>Agents inaptes ou aptes avec restriction impliquant </a:t>
                      </a:r>
                    </a:p>
                    <a:p>
                      <a:r>
                        <a:rPr lang="fr-FR" sz="1050" b="1" dirty="0">
                          <a:solidFill>
                            <a:srgbClr val="000000"/>
                          </a:solidFill>
                          <a:latin typeface="Calibri Light" panose="020F0302020204030204" pitchFamily="34" charset="0"/>
                          <a:cs typeface="Calibri Light" panose="020F0302020204030204" pitchFamily="34" charset="0"/>
                        </a:rPr>
                        <a:t>une situation de handicap au travail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solidFill>
                            <a:srgbClr val="000000"/>
                          </a:solidFill>
                          <a:latin typeface="Calibri Light" panose="020F0302020204030204" pitchFamily="34" charset="0"/>
                          <a:cs typeface="Calibri Light" panose="020F0302020204030204" pitchFamily="34" charset="0"/>
                        </a:rPr>
                        <a:t>Avis du comité médical ou de la commission de réforme en cas d’inaptitude ou avis d’aptitude du médecin du travail ou de prévention précisant la ou les restrictions de l’agent et leur temporalité </a:t>
                      </a:r>
                    </a:p>
                  </a:txBody>
                  <a:tcPr marL="84406" marR="84406" marT="38957" marB="3895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2915817"/>
                  </a:ext>
                </a:extLst>
              </a:tr>
            </a:tbl>
          </a:graphicData>
        </a:graphic>
      </p:graphicFrame>
    </p:spTree>
    <p:extLst>
      <p:ext uri="{BB962C8B-B14F-4D97-AF65-F5344CB8AC3E}">
        <p14:creationId xmlns:p14="http://schemas.microsoft.com/office/powerpoint/2010/main" val="391892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a:extLst>
              <a:ext uri="{FF2B5EF4-FFF2-40B4-BE49-F238E27FC236}">
                <a16:creationId xmlns:a16="http://schemas.microsoft.com/office/drawing/2014/main" id="{68D7404C-4994-4B45-80C2-EA223AA522B4}"/>
              </a:ext>
            </a:extLst>
          </p:cNvPr>
          <p:cNvGraphicFramePr>
            <a:graphicFrameLocks noChangeAspect="1"/>
          </p:cNvGraphicFramePr>
          <p:nvPr>
            <p:custDataLst>
              <p:tags r:id="rId2"/>
            </p:custDataLst>
          </p:nvPr>
        </p:nvGraphicFramePr>
        <p:xfrm>
          <a:off x="1588" y="265235"/>
          <a:ext cx="1588" cy="1466"/>
        </p:xfrm>
        <a:graphic>
          <a:graphicData uri="http://schemas.openxmlformats.org/presentationml/2006/ole">
            <mc:AlternateContent xmlns:mc="http://schemas.openxmlformats.org/markup-compatibility/2006">
              <mc:Choice xmlns:v="urn:schemas-microsoft-com:vml" Requires="v">
                <p:oleObj spid="_x0000_s85020" name="Diapositive think-cell" r:id="rId5" imgW="415" imgH="416" progId="TCLayout.ActiveDocument.1">
                  <p:embed/>
                </p:oleObj>
              </mc:Choice>
              <mc:Fallback>
                <p:oleObj name="Diapositive think-cell" r:id="rId5" imgW="415" imgH="416" progId="TCLayout.ActiveDocument.1">
                  <p:embed/>
                  <p:pic>
                    <p:nvPicPr>
                      <p:cNvPr id="11" name="Objet 10" hidden="1">
                        <a:extLst>
                          <a:ext uri="{FF2B5EF4-FFF2-40B4-BE49-F238E27FC236}">
                            <a16:creationId xmlns:a16="http://schemas.microsoft.com/office/drawing/2014/main" id="{68D7404C-4994-4B45-80C2-EA223AA522B4}"/>
                          </a:ext>
                        </a:extLst>
                      </p:cNvPr>
                      <p:cNvPicPr/>
                      <p:nvPr/>
                    </p:nvPicPr>
                    <p:blipFill>
                      <a:blip r:embed="rId6"/>
                      <a:stretch>
                        <a:fillRect/>
                      </a:stretch>
                    </p:blipFill>
                    <p:spPr>
                      <a:xfrm>
                        <a:off x="1588" y="265235"/>
                        <a:ext cx="1588" cy="1466"/>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4B5694A0-21F1-4053-B63D-0062CDCDA603}"/>
              </a:ext>
            </a:extLst>
          </p:cNvPr>
          <p:cNvSpPr/>
          <p:nvPr>
            <p:custDataLst>
              <p:tags r:id="rId3"/>
            </p:custDataLst>
          </p:nvPr>
        </p:nvSpPr>
        <p:spPr bwMode="auto">
          <a:xfrm>
            <a:off x="0" y="263769"/>
            <a:ext cx="158750"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Rectangle 3">
            <a:extLst>
              <a:ext uri="{FF2B5EF4-FFF2-40B4-BE49-F238E27FC236}">
                <a16:creationId xmlns:a16="http://schemas.microsoft.com/office/drawing/2014/main" id="{74747C29-F8B9-4F49-B64C-A95EA096689F}"/>
              </a:ext>
            </a:extLst>
          </p:cNvPr>
          <p:cNvSpPr/>
          <p:nvPr/>
        </p:nvSpPr>
        <p:spPr bwMode="auto">
          <a:xfrm>
            <a:off x="539552" y="1139086"/>
            <a:ext cx="8262246" cy="1319018"/>
          </a:xfrm>
          <a:prstGeom prst="rect">
            <a:avLst/>
          </a:prstGeom>
          <a:solidFill>
            <a:schemeClr val="bg1"/>
          </a:solidFill>
          <a:ln w="9525"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1200" b="1" dirty="0">
                <a:solidFill>
                  <a:srgbClr val="000000"/>
                </a:solidFill>
                <a:latin typeface="Calibri Light" panose="020F0302020204030204" pitchFamily="34" charset="0"/>
                <a:cs typeface="Calibri Light" panose="020F0302020204030204" pitchFamily="34" charset="0"/>
              </a:rPr>
              <a:t>Se former</a:t>
            </a:r>
          </a:p>
          <a:p>
            <a:pPr marL="171450" indent="-171450"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7" action="ppaction://hlinksldjump"/>
              </a:rPr>
              <a:t>Aide financière pour l'apprenti</a:t>
            </a:r>
            <a:endParaRPr lang="fr-FR" sz="1200" dirty="0">
              <a:solidFill>
                <a:srgbClr val="000000"/>
              </a:solidFill>
              <a:latin typeface="Calibri Light" panose="020F0302020204030204" pitchFamily="34" charset="0"/>
              <a:cs typeface="Calibri Light" panose="020F0302020204030204" pitchFamily="34" charset="0"/>
            </a:endParaRPr>
          </a:p>
          <a:p>
            <a:pPr marL="171450" indent="-171450"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8" action="ppaction://hlinksldjump"/>
              </a:rPr>
              <a:t>Indemnité d'apprentissage</a:t>
            </a:r>
            <a:endParaRPr lang="fr-FR" sz="1200" dirty="0">
              <a:solidFill>
                <a:srgbClr val="000000"/>
              </a:solidFill>
              <a:latin typeface="Calibri Light" panose="020F0302020204030204" pitchFamily="34" charset="0"/>
              <a:cs typeface="Calibri Light" panose="020F0302020204030204" pitchFamily="34" charset="0"/>
            </a:endParaRPr>
          </a:p>
          <a:p>
            <a:pPr marL="171450" indent="-171450"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9" action="ppaction://hlinksldjump"/>
              </a:rPr>
              <a:t>Prime d'insertion (apprentissage)</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9" action="ppaction://hlinksldjump"/>
              </a:rPr>
              <a:t>Bilan de compétences et bilan professionnel</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0" action="ppaction://hlinksldjump"/>
              </a:rPr>
              <a:t>Formation destinée à compenser le handicap</a:t>
            </a:r>
            <a:r>
              <a:rPr lang="fr-FR" sz="1200" dirty="0">
                <a:solidFill>
                  <a:srgbClr val="000000"/>
                </a:solidFill>
                <a:latin typeface="Calibri Light" panose="020F0302020204030204" pitchFamily="34" charset="0"/>
                <a:cs typeface="Calibri Light" panose="020F0302020204030204" pitchFamily="34" charset="0"/>
              </a:rPr>
              <a:t> </a:t>
            </a: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1" action="ppaction://hlinksldjump"/>
              </a:rPr>
              <a:t>Frais et surcoûts liés aux actions de formation</a:t>
            </a:r>
            <a:endParaRPr lang="fr-FR" sz="1200" dirty="0">
              <a:solidFill>
                <a:srgbClr val="000000"/>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61746A56-317B-4160-8181-ABEEE8AE72A1}"/>
              </a:ext>
            </a:extLst>
          </p:cNvPr>
          <p:cNvSpPr/>
          <p:nvPr/>
        </p:nvSpPr>
        <p:spPr bwMode="auto">
          <a:xfrm>
            <a:off x="555811" y="2558615"/>
            <a:ext cx="8229729" cy="1623103"/>
          </a:xfrm>
          <a:prstGeom prst="rect">
            <a:avLst/>
          </a:prstGeom>
          <a:solidFill>
            <a:schemeClr val="bg1"/>
          </a:solidFill>
          <a:ln w="9525" cap="flat" cmpd="sng" algn="ctr">
            <a:solidFill>
              <a:srgbClr val="FF5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1200" b="1" dirty="0">
                <a:solidFill>
                  <a:srgbClr val="000000"/>
                </a:solidFill>
                <a:latin typeface="Calibri Light" panose="020F0302020204030204" pitchFamily="34" charset="0"/>
                <a:cs typeface="Calibri Light" panose="020F0302020204030204" pitchFamily="34" charset="0"/>
              </a:rPr>
              <a:t>Trouver un emploi</a:t>
            </a: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2" action="ppaction://hlinksldjump"/>
              </a:rPr>
              <a:t>Prothèses auditives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3" action="ppaction://hlinksldjump"/>
              </a:rPr>
              <a:t>Autres prothèses ou orthèses</a:t>
            </a:r>
            <a:r>
              <a:rPr lang="fr-FR" sz="1200" b="1" dirty="0">
                <a:solidFill>
                  <a:srgbClr val="000000"/>
                </a:solidFill>
                <a:latin typeface="Calibri Light" panose="020F0302020204030204" pitchFamily="34" charset="0"/>
                <a:cs typeface="Calibri Light" panose="020F0302020204030204" pitchFamily="34" charset="0"/>
                <a:hlinkClick r:id="rId13" action="ppaction://hlinksldjump"/>
              </a:rPr>
              <a:t>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4" action="ppaction://hlinksldjump"/>
              </a:rPr>
              <a:t>Fauteuil roulant</a:t>
            </a:r>
            <a:r>
              <a:rPr lang="fr-FR" sz="1200" b="1" dirty="0">
                <a:solidFill>
                  <a:srgbClr val="000000"/>
                </a:solidFill>
                <a:latin typeface="Calibri Light" panose="020F0302020204030204" pitchFamily="34" charset="0"/>
                <a:cs typeface="Calibri Light" panose="020F0302020204030204" pitchFamily="34" charset="0"/>
                <a:hlinkClick r:id="rId14" action="ppaction://hlinksldjump"/>
              </a:rPr>
              <a:t>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5" action="ppaction://hlinksldjump"/>
              </a:rPr>
              <a:t>Aide au déménagement</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6" action="ppaction://hlinksldjump"/>
              </a:rPr>
              <a:t>Transport adapté domicile/ travail</a:t>
            </a:r>
            <a:r>
              <a:rPr lang="fr-FR" sz="1200" b="1" dirty="0">
                <a:solidFill>
                  <a:srgbClr val="000000"/>
                </a:solidFill>
                <a:latin typeface="Calibri Light" panose="020F0302020204030204" pitchFamily="34" charset="0"/>
                <a:cs typeface="Calibri Light" panose="020F0302020204030204" pitchFamily="34" charset="0"/>
                <a:hlinkClick r:id="rId16" action="ppaction://hlinksldjump"/>
              </a:rPr>
              <a:t>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7" action="ppaction://hlinksldjump"/>
              </a:rPr>
              <a:t>Transport adapté dans le cadre des activités professionnelles</a:t>
            </a:r>
            <a:r>
              <a:rPr lang="fr-FR" sz="1200" b="1" dirty="0">
                <a:solidFill>
                  <a:srgbClr val="000000"/>
                </a:solidFill>
                <a:latin typeface="Calibri Light" panose="020F0302020204030204" pitchFamily="34" charset="0"/>
                <a:cs typeface="Calibri Light" panose="020F0302020204030204" pitchFamily="34" charset="0"/>
                <a:hlinkClick r:id="rId17" action="ppaction://hlinksldjump"/>
              </a:rPr>
              <a:t>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8" action="ppaction://hlinksldjump"/>
              </a:rPr>
              <a:t>Aménagement du véhicule personnel</a:t>
            </a:r>
            <a:r>
              <a:rPr lang="fr-FR" sz="1200" b="1" dirty="0">
                <a:solidFill>
                  <a:srgbClr val="000000"/>
                </a:solidFill>
                <a:latin typeface="Calibri Light" panose="020F0302020204030204" pitchFamily="34" charset="0"/>
                <a:cs typeface="Calibri Light" panose="020F0302020204030204" pitchFamily="34" charset="0"/>
                <a:hlinkClick r:id="rId18" action="ppaction://hlinksldjump"/>
              </a:rPr>
              <a:t> </a:t>
            </a:r>
            <a:r>
              <a:rPr lang="fr-FR" sz="1200" b="1" dirty="0">
                <a:solidFill>
                  <a:srgbClr val="000000"/>
                </a:solidFill>
                <a:latin typeface="Calibri Light" panose="020F0302020204030204" pitchFamily="34" charset="0"/>
                <a:cs typeface="Calibri Light" panose="020F0302020204030204" pitchFamily="34" charset="0"/>
              </a:rPr>
              <a:t>(aide également mobilisable sur la partie « sécuriser un emploi »)</a:t>
            </a:r>
            <a:endParaRPr lang="fr-FR" sz="1200" dirty="0">
              <a:solidFill>
                <a:srgbClr val="000000"/>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F0F85F1D-5A99-4B21-B896-048C01284C34}"/>
              </a:ext>
            </a:extLst>
          </p:cNvPr>
          <p:cNvSpPr/>
          <p:nvPr/>
        </p:nvSpPr>
        <p:spPr bwMode="auto">
          <a:xfrm>
            <a:off x="563258" y="4281382"/>
            <a:ext cx="8220960" cy="1771852"/>
          </a:xfrm>
          <a:prstGeom prst="rect">
            <a:avLst/>
          </a:prstGeom>
          <a:solidFill>
            <a:schemeClr val="bg1"/>
          </a:solidFill>
          <a:ln w="9525" cap="flat" cmpd="sng" algn="ctr">
            <a:solidFill>
              <a:srgbClr val="FFCC66"/>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1200" b="1" dirty="0">
                <a:solidFill>
                  <a:srgbClr val="000000"/>
                </a:solidFill>
                <a:latin typeface="Calibri Light" panose="020F0302020204030204" pitchFamily="34" charset="0"/>
                <a:cs typeface="Calibri Light" panose="020F0302020204030204" pitchFamily="34" charset="0"/>
              </a:rPr>
              <a:t>Sécuriser un emploi</a:t>
            </a:r>
          </a:p>
          <a:p>
            <a:pPr marL="171450" indent="-171450"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19" action="ppaction://hlinksldjump"/>
              </a:rPr>
              <a:t>Tutorat</a:t>
            </a:r>
            <a:endParaRPr lang="fr-FR" sz="1200" b="1"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0" action="ppaction://hlinksldjump"/>
              </a:rPr>
              <a:t>Accompagnement socio-pédagogique</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1" action="ppaction://hlinksldjump"/>
              </a:rPr>
              <a:t>Prime d'insertion (CUI-CAE-PEC, Emploi d'avenir)</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2" action="ppaction://hlinksldjump"/>
              </a:rPr>
              <a:t>Etude ergonomique de poste et analyse de la situation de travail</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3" action="ppaction://hlinksldjump"/>
              </a:rPr>
              <a:t>Aménagement de l'environnement de travail</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4" action="ppaction://hlinksldjump"/>
              </a:rPr>
              <a:t>Auxiliaire dans le cadre des actes quotidiens dans la vie professionnelle</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5" action="ppaction://hlinksldjump"/>
              </a:rPr>
              <a:t>Interprète en langue des signes, codeur, transcripteur, </a:t>
            </a:r>
            <a:r>
              <a:rPr lang="fr-FR" sz="1200" dirty="0" err="1">
                <a:solidFill>
                  <a:srgbClr val="000000"/>
                </a:solidFill>
                <a:latin typeface="Calibri Light" panose="020F0302020204030204" pitchFamily="34" charset="0"/>
                <a:cs typeface="Calibri Light" panose="020F0302020204030204" pitchFamily="34" charset="0"/>
                <a:hlinkClick r:id="rId25" action="ppaction://hlinksldjump"/>
              </a:rPr>
              <a:t>visio</a:t>
            </a:r>
            <a:r>
              <a:rPr lang="fr-FR" sz="1200" dirty="0">
                <a:solidFill>
                  <a:srgbClr val="000000"/>
                </a:solidFill>
                <a:latin typeface="Calibri Light" panose="020F0302020204030204" pitchFamily="34" charset="0"/>
                <a:cs typeface="Calibri Light" panose="020F0302020204030204" pitchFamily="34" charset="0"/>
                <a:hlinkClick r:id="rId25" action="ppaction://hlinksldjump"/>
              </a:rPr>
              <a:t> interprétation en LSF</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200" dirty="0">
                <a:solidFill>
                  <a:srgbClr val="000000"/>
                </a:solidFill>
                <a:latin typeface="Calibri Light" panose="020F0302020204030204" pitchFamily="34" charset="0"/>
                <a:cs typeface="Calibri Light" panose="020F0302020204030204" pitchFamily="34" charset="0"/>
                <a:hlinkClick r:id="rId26" action="ppaction://hlinksldjump"/>
              </a:rPr>
              <a:t>Dispositif d'accompagnement pour l'emploi des personnes en situation de handicap</a:t>
            </a:r>
            <a:endParaRPr lang="fr-FR" sz="12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endParaRPr lang="fr-FR" sz="1200" dirty="0">
              <a:solidFill>
                <a:srgbClr val="000000"/>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117CB9F9-0072-4762-865A-1D32911D5842}"/>
              </a:ext>
            </a:extLst>
          </p:cNvPr>
          <p:cNvSpPr/>
          <p:nvPr/>
        </p:nvSpPr>
        <p:spPr bwMode="auto">
          <a:xfrm rot="16200000">
            <a:off x="-2129803" y="3465175"/>
            <a:ext cx="4914148" cy="261970"/>
          </a:xfrm>
          <a:prstGeom prst="rect">
            <a:avLst/>
          </a:prstGeom>
          <a:solidFill>
            <a:schemeClr val="bg2">
              <a:lumMod val="40000"/>
              <a:lumOff val="60000"/>
            </a:schemeClr>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algn="ctr" defTabSz="844083" eaLnBrk="0" fontAlgn="base" hangingPunct="0">
              <a:spcBef>
                <a:spcPct val="0"/>
              </a:spcBef>
              <a:spcAft>
                <a:spcPct val="0"/>
              </a:spcAft>
            </a:pPr>
            <a:r>
              <a:rPr lang="fr-FR" sz="1292" dirty="0">
                <a:solidFill>
                  <a:sysClr val="windowText" lastClr="000000"/>
                </a:solidFill>
                <a:latin typeface="Calibri Light" panose="020F0302020204030204" pitchFamily="34" charset="0"/>
                <a:cs typeface="Calibri Light" panose="020F0302020204030204" pitchFamily="34" charset="0"/>
              </a:rPr>
              <a:t>FIPHFP</a:t>
            </a:r>
          </a:p>
        </p:txBody>
      </p:sp>
      <p:sp>
        <p:nvSpPr>
          <p:cNvPr id="9" name="Titre 1">
            <a:extLst>
              <a:ext uri="{FF2B5EF4-FFF2-40B4-BE49-F238E27FC236}">
                <a16:creationId xmlns:a16="http://schemas.microsoft.com/office/drawing/2014/main" id="{0E3D53A6-185A-4329-831E-39A7E707D99D}"/>
              </a:ext>
            </a:extLst>
          </p:cNvPr>
          <p:cNvSpPr>
            <a:spLocks noGrp="1"/>
          </p:cNvSpPr>
          <p:nvPr>
            <p:ph type="title"/>
          </p:nvPr>
        </p:nvSpPr>
        <p:spPr>
          <a:xfrm>
            <a:off x="379170" y="570839"/>
            <a:ext cx="8202651" cy="568249"/>
          </a:xfrm>
        </p:spPr>
        <p:txBody>
          <a:bodyPr/>
          <a:lstStyle/>
          <a:p>
            <a:r>
              <a:rPr lang="fr-FR" dirty="0"/>
              <a:t>Sommaire des aides et des prestations du FIPHFP</a:t>
            </a:r>
          </a:p>
        </p:txBody>
      </p:sp>
      <p:sp>
        <p:nvSpPr>
          <p:cNvPr id="12" name="Triangle rectangle 11">
            <a:extLst>
              <a:ext uri="{FF2B5EF4-FFF2-40B4-BE49-F238E27FC236}">
                <a16:creationId xmlns:a16="http://schemas.microsoft.com/office/drawing/2014/main" id="{61866646-D31B-46EC-ADDF-A0E059E612D2}"/>
              </a:ext>
            </a:extLst>
          </p:cNvPr>
          <p:cNvSpPr/>
          <p:nvPr/>
        </p:nvSpPr>
        <p:spPr bwMode="auto">
          <a:xfrm rot="10800000">
            <a:off x="8303894" y="1163549"/>
            <a:ext cx="497904" cy="45610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13" name="Espace réservé du contenu 10" descr="Livre fermé">
            <a:extLst>
              <a:ext uri="{FF2B5EF4-FFF2-40B4-BE49-F238E27FC236}">
                <a16:creationId xmlns:a16="http://schemas.microsoft.com/office/drawing/2014/main" id="{C0365929-FCC4-498E-A444-D899E1824313}"/>
              </a:ext>
            </a:extLst>
          </p:cNvPr>
          <p:cNvPicPr>
            <a:picLocks noGrp="1" noChangeAspect="1"/>
          </p:cNvPicPr>
          <p:nvPr>
            <p:ph sz="quarter" idx="11"/>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563022" y="1180420"/>
            <a:ext cx="246826" cy="227839"/>
          </a:xfrm>
        </p:spPr>
      </p:pic>
      <p:sp>
        <p:nvSpPr>
          <p:cNvPr id="14" name="Triangle rectangle 13">
            <a:extLst>
              <a:ext uri="{FF2B5EF4-FFF2-40B4-BE49-F238E27FC236}">
                <a16:creationId xmlns:a16="http://schemas.microsoft.com/office/drawing/2014/main" id="{D22F8310-7051-4782-89A1-91BFCDC3C801}"/>
              </a:ext>
            </a:extLst>
          </p:cNvPr>
          <p:cNvSpPr/>
          <p:nvPr/>
        </p:nvSpPr>
        <p:spPr bwMode="auto">
          <a:xfrm rot="10800000">
            <a:off x="8287305" y="2558617"/>
            <a:ext cx="498235" cy="509078"/>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15" name="Picture 19" descr="Résultat de recherche d'images pour &quot;icone clé&quot;">
            <a:extLst>
              <a:ext uri="{FF2B5EF4-FFF2-40B4-BE49-F238E27FC236}">
                <a16:creationId xmlns:a16="http://schemas.microsoft.com/office/drawing/2014/main" id="{A0C1037B-8C1F-48C7-8CED-A28A83F488B3}"/>
              </a:ext>
            </a:extLst>
          </p:cNvPr>
          <p:cNvPicPr>
            <a:picLocks noChangeAspect="1" noChangeArrowheads="1"/>
          </p:cNvPicPr>
          <p:nvPr/>
        </p:nvPicPr>
        <p:blipFill>
          <a:blip r:embed="rId29" cstate="print">
            <a:lum bright="70000" contrast="-70000"/>
            <a:extLst>
              <a:ext uri="{28A0092B-C50C-407E-A947-70E740481C1C}">
                <a14:useLocalDpi xmlns:a14="http://schemas.microsoft.com/office/drawing/2010/main" val="0"/>
              </a:ext>
            </a:extLst>
          </a:blip>
          <a:srcRect/>
          <a:stretch>
            <a:fillRect/>
          </a:stretch>
        </p:blipFill>
        <p:spPr bwMode="auto">
          <a:xfrm rot="10800000">
            <a:off x="8523569" y="2557768"/>
            <a:ext cx="261970" cy="241818"/>
          </a:xfrm>
          <a:prstGeom prst="rect">
            <a:avLst/>
          </a:prstGeom>
          <a:noFill/>
          <a:extLst>
            <a:ext uri="{909E8E84-426E-40DD-AFC4-6F175D3DCCD1}">
              <a14:hiddenFill xmlns:a14="http://schemas.microsoft.com/office/drawing/2010/main">
                <a:solidFill>
                  <a:srgbClr val="FFFFFF"/>
                </a:solidFill>
              </a14:hiddenFill>
            </a:ext>
          </a:extLst>
        </p:spPr>
      </p:pic>
      <p:sp>
        <p:nvSpPr>
          <p:cNvPr id="18" name="Triangle rectangle 17">
            <a:extLst>
              <a:ext uri="{FF2B5EF4-FFF2-40B4-BE49-F238E27FC236}">
                <a16:creationId xmlns:a16="http://schemas.microsoft.com/office/drawing/2014/main" id="{B0AC067B-AB35-4CE3-BA37-4016478B716B}"/>
              </a:ext>
            </a:extLst>
          </p:cNvPr>
          <p:cNvSpPr/>
          <p:nvPr/>
        </p:nvSpPr>
        <p:spPr bwMode="auto">
          <a:xfrm rot="10800000">
            <a:off x="8287305" y="4291959"/>
            <a:ext cx="498235" cy="509078"/>
          </a:xfrm>
          <a:prstGeom prst="rtTriangl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17" name="Graphique 16" descr="Cadenas">
            <a:extLst>
              <a:ext uri="{FF2B5EF4-FFF2-40B4-BE49-F238E27FC236}">
                <a16:creationId xmlns:a16="http://schemas.microsoft.com/office/drawing/2014/main" id="{B7B61742-0350-457F-B54F-0E3C8CC45212}"/>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519031" y="4361123"/>
            <a:ext cx="213105" cy="196712"/>
          </a:xfrm>
          <a:prstGeom prst="rect">
            <a:avLst/>
          </a:prstGeom>
        </p:spPr>
      </p:pic>
    </p:spTree>
    <p:extLst>
      <p:ext uri="{BB962C8B-B14F-4D97-AF65-F5344CB8AC3E}">
        <p14:creationId xmlns:p14="http://schemas.microsoft.com/office/powerpoint/2010/main" val="52753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1280947188"/>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549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0556" y="379365"/>
            <a:ext cx="7571678" cy="524538"/>
          </a:xfrm>
        </p:spPr>
        <p:txBody>
          <a:bodyPr/>
          <a:lstStyle/>
          <a:p>
            <a:pPr>
              <a:lnSpc>
                <a:spcPct val="80000"/>
              </a:lnSpc>
            </a:pPr>
            <a:r>
              <a:rPr lang="fr-FR" dirty="0"/>
              <a:t>Aides financières pour l’apprenti</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40556" y="1481241"/>
            <a:ext cx="2902660" cy="4401998"/>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Développer l’accès aux contrats d’apprentissage en attribuant une aide forfaitaire visant à couvrir les </a:t>
            </a:r>
          </a:p>
          <a:p>
            <a:pPr defTabSz="844083"/>
            <a:r>
              <a:rPr lang="fr-FR" sz="1050" dirty="0">
                <a:solidFill>
                  <a:srgbClr val="20001F"/>
                </a:solidFill>
                <a:latin typeface="Calibri Light" panose="020F0302020204030204" pitchFamily="34" charset="0"/>
                <a:cs typeface="Calibri Light" panose="020F0302020204030204" pitchFamily="34" charset="0"/>
              </a:rPr>
              <a:t>frais inhérents à l’entrée en apprentissage.</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verse à l’apprenti, via l’employeur public, une aide visant à couvrir les frais inhérents à l’entrée </a:t>
            </a:r>
          </a:p>
          <a:p>
            <a:pPr defTabSz="844083"/>
            <a:r>
              <a:rPr lang="fr-FR" sz="1050" dirty="0">
                <a:solidFill>
                  <a:srgbClr val="20001F"/>
                </a:solidFill>
                <a:latin typeface="Calibri Light" panose="020F0302020204030204" pitchFamily="34" charset="0"/>
                <a:cs typeface="Calibri Light" panose="020F0302020204030204" pitchFamily="34" charset="0"/>
              </a:rPr>
              <a:t>en apprentissage.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verse : une aide forfaitaire de 1 525€. </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une fois par diplôme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62794" y="1276121"/>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5" y="1478122"/>
            <a:ext cx="5827289" cy="72506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Apprentis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280788" y="1262339"/>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hlinkClick r:id="rId7" action="ppaction://hlinksldjump"/>
            <a:extLst>
              <a:ext uri="{FF2B5EF4-FFF2-40B4-BE49-F238E27FC236}">
                <a16:creationId xmlns:a16="http://schemas.microsoft.com/office/drawing/2014/main" id="{BC4273DC-6B20-4F54-89A5-5FE1493129C1}"/>
              </a:ext>
            </a:extLst>
          </p:cNvPr>
          <p:cNvSpPr/>
          <p:nvPr/>
        </p:nvSpPr>
        <p:spPr bwMode="auto">
          <a:xfrm>
            <a:off x="3176154" y="2551814"/>
            <a:ext cx="5827288" cy="3331423"/>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reclassement…voir</a:t>
            </a:r>
            <a:r>
              <a:rPr lang="fr-FR" sz="1050" dirty="0">
                <a:solidFill>
                  <a:srgbClr val="000000"/>
                </a:solidFill>
                <a:latin typeface="Calibri Light" panose="020F0302020204030204" pitchFamily="34" charset="0"/>
                <a:cs typeface="Calibri Light" panose="020F0302020204030204" pitchFamily="34" charset="0"/>
                <a:hlinkClick r:id="rId9"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d’apprentissage…)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de présence au bout de 2 mois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de versement de cette prime à l’apprenti (fiche de paie ou mandat de paiement à </a:t>
            </a:r>
          </a:p>
          <a:p>
            <a:pPr defTabSz="844083"/>
            <a:r>
              <a:rPr lang="fr-FR" sz="1050" dirty="0">
                <a:solidFill>
                  <a:srgbClr val="000000"/>
                </a:solidFill>
                <a:latin typeface="Calibri Light" panose="020F0302020204030204" pitchFamily="34" charset="0"/>
                <a:cs typeface="Calibri Light" panose="020F0302020204030204" pitchFamily="34" charset="0"/>
              </a:rPr>
              <a:t>l’apprenti)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Précisions </a:t>
            </a:r>
            <a:r>
              <a:rPr lang="fr-FR" sz="1050" dirty="0">
                <a:solidFill>
                  <a:srgbClr val="000000"/>
                </a:solidFill>
                <a:latin typeface="Calibri Light" panose="020F0302020204030204" pitchFamily="34" charset="0"/>
                <a:cs typeface="Calibri Light" panose="020F0302020204030204" pitchFamily="34" charset="0"/>
              </a:rPr>
              <a:t>: </a:t>
            </a:r>
          </a:p>
          <a:p>
            <a:pPr defTabSz="844083"/>
            <a:r>
              <a:rPr lang="fr-FR" sz="1050" dirty="0">
                <a:solidFill>
                  <a:srgbClr val="000000"/>
                </a:solidFill>
                <a:latin typeface="Calibri Light" panose="020F0302020204030204" pitchFamily="34" charset="0"/>
                <a:cs typeface="Calibri Light" panose="020F0302020204030204" pitchFamily="34" charset="0"/>
              </a:rPr>
              <a:t>- Ce type d’intervention ne peut pas être demandé sur devis. </a:t>
            </a:r>
          </a:p>
          <a:p>
            <a:pPr defTabSz="844083"/>
            <a:r>
              <a:rPr lang="fr-FR" sz="1050" dirty="0">
                <a:solidFill>
                  <a:srgbClr val="000000"/>
                </a:solidFill>
                <a:latin typeface="Calibri Light" panose="020F0302020204030204" pitchFamily="34" charset="0"/>
                <a:cs typeface="Calibri Light" panose="020F0302020204030204" pitchFamily="34" charset="0"/>
              </a:rPr>
              <a:t>- L’aide financière n’est pas soumise à cotisation. </a:t>
            </a:r>
          </a:p>
          <a:p>
            <a:pPr defTabSz="844083"/>
            <a:r>
              <a:rPr lang="fr-FR" sz="1050" dirty="0">
                <a:solidFill>
                  <a:srgbClr val="000000"/>
                </a:solidFill>
                <a:latin typeface="Calibri Light" panose="020F0302020204030204" pitchFamily="34" charset="0"/>
                <a:cs typeface="Calibri Light" panose="020F0302020204030204" pitchFamily="34" charset="0"/>
              </a:rPr>
              <a:t>- L’aide financière n’est pas versée s’il s’agit d’un redoublement.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538904" y="2256075"/>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19" name="ZoneTexte 18">
            <a:extLst>
              <a:ext uri="{FF2B5EF4-FFF2-40B4-BE49-F238E27FC236}">
                <a16:creationId xmlns:a16="http://schemas.microsoft.com/office/drawing/2014/main" id="{47663A42-ED9C-4769-AB85-02C9FA23C355}"/>
              </a:ext>
            </a:extLst>
          </p:cNvPr>
          <p:cNvSpPr txBox="1"/>
          <p:nvPr/>
        </p:nvSpPr>
        <p:spPr>
          <a:xfrm>
            <a:off x="49839" y="841352"/>
            <a:ext cx="7533146"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«En fonction de la politique handicap de l’employeur» (description du périmètre de l’aide)</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88F11E11-70DF-44BF-BFEF-19628605B02A}"/>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1" name="ZoneTexte 11">
            <a:hlinkClick r:id="rId10" action="ppaction://hlinksldjump"/>
            <a:extLst>
              <a:ext uri="{FF2B5EF4-FFF2-40B4-BE49-F238E27FC236}">
                <a16:creationId xmlns:a16="http://schemas.microsoft.com/office/drawing/2014/main" id="{D6980EC4-1C90-40ED-B77C-DFA2DF4553B6}"/>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4" name="Freeform 350">
            <a:hlinkClick r:id="" action="ppaction://hlinkshowjump?jump=firstslide"/>
            <a:extLst>
              <a:ext uri="{FF2B5EF4-FFF2-40B4-BE49-F238E27FC236}">
                <a16:creationId xmlns:a16="http://schemas.microsoft.com/office/drawing/2014/main" id="{3B01B0A4-F72C-4515-ADFD-BF11C622BC92}"/>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
        <p:nvSpPr>
          <p:cNvPr id="28" name="Triangle rectangle 27">
            <a:extLst>
              <a:ext uri="{FF2B5EF4-FFF2-40B4-BE49-F238E27FC236}">
                <a16:creationId xmlns:a16="http://schemas.microsoft.com/office/drawing/2014/main" id="{A22BDF35-DE6F-4EAC-A957-645397134D93}"/>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9" name="Espace réservé du contenu 10" descr="Livre fermé">
            <a:extLst>
              <a:ext uri="{FF2B5EF4-FFF2-40B4-BE49-F238E27FC236}">
                <a16:creationId xmlns:a16="http://schemas.microsoft.com/office/drawing/2014/main" id="{B0C1CDB2-2EA5-416A-B7C9-78C18AC4A5EE}"/>
              </a:ext>
            </a:extLst>
          </p:cNvPr>
          <p:cNvPicPr>
            <a:picLocks noGrp="1" noChangeAspect="1"/>
          </p:cNvPicPr>
          <p:nvPr>
            <p:ph sz="quarter" idx="11"/>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10686" y="131207"/>
            <a:ext cx="389265" cy="359322"/>
          </a:xfrm>
        </p:spPr>
      </p:pic>
    </p:spTree>
    <p:extLst>
      <p:ext uri="{BB962C8B-B14F-4D97-AF65-F5344CB8AC3E}">
        <p14:creationId xmlns:p14="http://schemas.microsoft.com/office/powerpoint/2010/main" val="407399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77558611"/>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4476"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0556" y="320612"/>
            <a:ext cx="7571678" cy="524538"/>
          </a:xfrm>
        </p:spPr>
        <p:txBody>
          <a:bodyPr/>
          <a:lstStyle/>
          <a:p>
            <a:pPr>
              <a:lnSpc>
                <a:spcPct val="80000"/>
              </a:lnSpc>
            </a:pPr>
            <a:r>
              <a:rPr lang="fr-FR" dirty="0"/>
              <a:t>Indemnité d’apprentissage</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90491" y="1446011"/>
            <a:ext cx="2852725" cy="443722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Inciter les employeurs à embaucher des personnes handicapées en contrat d’apprentissage.</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participe à la prise en charge du coût salarial chargé des apprentis en situation de handicap </a:t>
            </a:r>
          </a:p>
          <a:p>
            <a:pPr defTabSz="844083"/>
            <a:r>
              <a:rPr lang="fr-FR" sz="1050" dirty="0">
                <a:solidFill>
                  <a:srgbClr val="20001F"/>
                </a:solidFill>
                <a:latin typeface="Calibri Light" panose="020F0302020204030204" pitchFamily="34" charset="0"/>
                <a:cs typeface="Calibri Light" panose="020F0302020204030204" pitchFamily="34" charset="0"/>
              </a:rPr>
              <a:t>dans la fonction publique.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La rémunération à hauteur de 80% de la rémunération brute et charges patronales (déduction </a:t>
            </a:r>
          </a:p>
          <a:p>
            <a:pPr defTabSz="844083"/>
            <a:r>
              <a:rPr lang="fr-FR" sz="1050" dirty="0">
                <a:solidFill>
                  <a:srgbClr val="20001F"/>
                </a:solidFill>
                <a:latin typeface="Calibri Light" panose="020F0302020204030204" pitchFamily="34" charset="0"/>
                <a:cs typeface="Calibri Light" panose="020F0302020204030204" pitchFamily="34" charset="0"/>
              </a:rPr>
              <a:t>faite des aides financières perçues par l’employeur au titre de cet emploi) par année d’apprentissage</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durant toute la durée du contrat d’apprentissage.</a:t>
            </a: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21648" y="1316606"/>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4" y="1478141"/>
            <a:ext cx="5777355" cy="62635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Apprentis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280788" y="1227109"/>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3" y="2366314"/>
            <a:ext cx="5777355" cy="3516925"/>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d’apprentissage…) </a:t>
            </a:r>
          </a:p>
          <a:p>
            <a:pPr defTabSz="844083"/>
            <a:r>
              <a:rPr lang="fr-FR" sz="1050" dirty="0">
                <a:solidFill>
                  <a:srgbClr val="000000"/>
                </a:solidFill>
                <a:latin typeface="Calibri Light" panose="020F0302020204030204" pitchFamily="34" charset="0"/>
                <a:cs typeface="Calibri Light" panose="020F0302020204030204" pitchFamily="34" charset="0"/>
              </a:rPr>
              <a:t>- Etat certifié conforme du coût salarial horaire (rémunération brute (hors prime exceptionnelle non mensualisée), hors repas plus charges patronales) déduction faite des aides financières perçues par l’employeur au titre de cet emploi.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Précisions</a:t>
            </a:r>
            <a:r>
              <a:rPr lang="fr-FR" sz="1050" dirty="0">
                <a:solidFill>
                  <a:srgbClr val="000000"/>
                </a:solidFill>
                <a:latin typeface="Calibri Light" panose="020F0302020204030204" pitchFamily="34" charset="0"/>
                <a:cs typeface="Calibri Light" panose="020F0302020204030204" pitchFamily="34" charset="0"/>
              </a:rPr>
              <a:t>: - Les employeurs doivent formuler une demande portant sur une période d’une année scolaire, sauf en cas de rupture du contrat d’apprentissage </a:t>
            </a:r>
          </a:p>
          <a:p>
            <a:pPr defTabSz="844083"/>
            <a:r>
              <a:rPr lang="fr-FR" sz="1050" dirty="0">
                <a:solidFill>
                  <a:srgbClr val="000000"/>
                </a:solidFill>
                <a:latin typeface="Calibri Light" panose="020F0302020204030204" pitchFamily="34" charset="0"/>
                <a:cs typeface="Calibri Light" panose="020F0302020204030204" pitchFamily="34" charset="0"/>
              </a:rPr>
              <a:t>- Dans ce cadre ils peuvent obtenir le versement de l’indemnité d’apprentissage par trimestre, </a:t>
            </a:r>
          </a:p>
          <a:p>
            <a:pPr defTabSz="844083"/>
            <a:r>
              <a:rPr lang="fr-FR" sz="1050" dirty="0">
                <a:solidFill>
                  <a:srgbClr val="000000"/>
                </a:solidFill>
                <a:latin typeface="Calibri Light" panose="020F0302020204030204" pitchFamily="34" charset="0"/>
                <a:cs typeface="Calibri Light" panose="020F0302020204030204" pitchFamily="34" charset="0"/>
              </a:rPr>
              <a:t>semestre ou année échue. </a:t>
            </a:r>
          </a:p>
          <a:p>
            <a:pPr defTabSz="844083"/>
            <a:r>
              <a:rPr lang="fr-FR" sz="1050" dirty="0">
                <a:solidFill>
                  <a:srgbClr val="000000"/>
                </a:solidFill>
                <a:latin typeface="Calibri Light" panose="020F0302020204030204" pitchFamily="34" charset="0"/>
                <a:cs typeface="Calibri Light" panose="020F0302020204030204" pitchFamily="34" charset="0"/>
              </a:rPr>
              <a:t>- La demande d’aide doit être renouvelée pour chaque année scolaire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379763" y="2192928"/>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190491" y="806123"/>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Promouvoir l’apprentissage»</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89D92553-4F5B-4655-90E5-379EA33C9732}"/>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8" name="Triangle rectangle 27">
            <a:extLst>
              <a:ext uri="{FF2B5EF4-FFF2-40B4-BE49-F238E27FC236}">
                <a16:creationId xmlns:a16="http://schemas.microsoft.com/office/drawing/2014/main" id="{4BA4D01F-6515-4A49-8703-E563D392D36A}"/>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9" name="Espace réservé du contenu 10" descr="Livre fermé">
            <a:extLst>
              <a:ext uri="{FF2B5EF4-FFF2-40B4-BE49-F238E27FC236}">
                <a16:creationId xmlns:a16="http://schemas.microsoft.com/office/drawing/2014/main" id="{8023C699-29EF-4798-984A-85C5DC031900}"/>
              </a:ext>
            </a:extLst>
          </p:cNvPr>
          <p:cNvPicPr>
            <a:picLocks noGrp="1" noChangeAspect="1"/>
          </p:cNvPicPr>
          <p:nvPr>
            <p:ph sz="quarter" idx="11"/>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0686" y="131207"/>
            <a:ext cx="389265" cy="359322"/>
          </a:xfrm>
        </p:spPr>
      </p:pic>
      <p:sp>
        <p:nvSpPr>
          <p:cNvPr id="30" name="Freeform 350">
            <a:hlinkClick r:id="" action="ppaction://hlinkshowjump?jump=firstslide"/>
            <a:extLst>
              <a:ext uri="{FF2B5EF4-FFF2-40B4-BE49-F238E27FC236}">
                <a16:creationId xmlns:a16="http://schemas.microsoft.com/office/drawing/2014/main" id="{C6476319-C0AD-4EE7-818B-877AF8D428C9}"/>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31" name="ZoneTexte 11">
            <a:hlinkClick r:id="rId11" action="ppaction://hlinksldjump"/>
            <a:extLst>
              <a:ext uri="{FF2B5EF4-FFF2-40B4-BE49-F238E27FC236}">
                <a16:creationId xmlns:a16="http://schemas.microsoft.com/office/drawing/2014/main" id="{E0E17C97-3670-409C-8E95-E3C865D8BE4D}"/>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32" name="Freeform 350">
            <a:hlinkClick r:id="" action="ppaction://hlinkshowjump?jump=firstslide"/>
            <a:extLst>
              <a:ext uri="{FF2B5EF4-FFF2-40B4-BE49-F238E27FC236}">
                <a16:creationId xmlns:a16="http://schemas.microsoft.com/office/drawing/2014/main" id="{ABC22C4F-3104-4813-94B7-305CF957A709}"/>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308268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085665563"/>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6523"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16282" y="352519"/>
            <a:ext cx="7571678" cy="524538"/>
          </a:xfrm>
        </p:spPr>
        <p:txBody>
          <a:bodyPr/>
          <a:lstStyle/>
          <a:p>
            <a:pPr>
              <a:lnSpc>
                <a:spcPct val="80000"/>
              </a:lnSpc>
            </a:pPr>
            <a:r>
              <a:rPr lang="fr-FR" dirty="0"/>
              <a:t>Prime d’insertion (apprentissage)</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87079" y="1275481"/>
            <a:ext cx="2756137" cy="460775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Aider les employeurs à recruter la personne en situation de handicap à l’issue d’un contrat </a:t>
            </a:r>
          </a:p>
          <a:p>
            <a:pPr defTabSz="844083"/>
            <a:r>
              <a:rPr lang="fr-FR" sz="1050" dirty="0">
                <a:solidFill>
                  <a:srgbClr val="20001F"/>
                </a:solidFill>
                <a:latin typeface="Calibri Light" panose="020F0302020204030204" pitchFamily="34" charset="0"/>
                <a:cs typeface="Calibri Light" panose="020F0302020204030204" pitchFamily="34" charset="0"/>
              </a:rPr>
              <a:t>d’apprentissage.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verse une prime à l’insertion si, à l’issue du contrat d’apprentissage, l’employeur titularise </a:t>
            </a:r>
          </a:p>
          <a:p>
            <a:pPr defTabSz="844083"/>
            <a:r>
              <a:rPr lang="fr-FR" sz="1050" dirty="0">
                <a:solidFill>
                  <a:srgbClr val="20001F"/>
                </a:solidFill>
                <a:latin typeface="Calibri Light" panose="020F0302020204030204" pitchFamily="34" charset="0"/>
                <a:cs typeface="Calibri Light" panose="020F0302020204030204" pitchFamily="34" charset="0"/>
              </a:rPr>
              <a:t>l’apprenti ou conclut avec lui un contrat à durée indéterminée.</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verse  une prime forfaitaire d’insertion d’un montant de 1 600€.</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une fois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90637" y="1084825"/>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3" y="1291767"/>
            <a:ext cx="5787094" cy="795130"/>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Apprentis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926394" y="1057250"/>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3" y="2321414"/>
            <a:ext cx="5787093" cy="3561823"/>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d’apprentissage) </a:t>
            </a:r>
          </a:p>
          <a:p>
            <a:pPr defTabSz="844083"/>
            <a:r>
              <a:rPr lang="fr-FR" sz="1050" dirty="0">
                <a:solidFill>
                  <a:srgbClr val="000000"/>
                </a:solidFill>
                <a:latin typeface="Calibri Light" panose="020F0302020204030204" pitchFamily="34" charset="0"/>
                <a:cs typeface="Calibri Light" panose="020F0302020204030204" pitchFamily="34" charset="0"/>
              </a:rPr>
              <a:t>- Arrêté de titularisation ou contrat CDI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a:p>
            <a:pPr marL="146094" indent="-146094" defTabSz="844083">
              <a:buFontTx/>
              <a:buChar char="-"/>
            </a:pPr>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Précisions </a:t>
            </a:r>
            <a:r>
              <a:rPr lang="fr-FR" sz="1050" dirty="0">
                <a:solidFill>
                  <a:srgbClr val="000000"/>
                </a:solidFill>
                <a:latin typeface="Calibri Light" panose="020F0302020204030204" pitchFamily="34" charset="0"/>
                <a:cs typeface="Calibri Light" panose="020F0302020204030204" pitchFamily="34" charset="0"/>
              </a:rPr>
              <a:t>: </a:t>
            </a:r>
          </a:p>
          <a:p>
            <a:pPr defTabSz="844083"/>
            <a:r>
              <a:rPr lang="fr-FR" sz="1050" dirty="0">
                <a:solidFill>
                  <a:srgbClr val="000000"/>
                </a:solidFill>
                <a:latin typeface="Calibri Light" panose="020F0302020204030204" pitchFamily="34" charset="0"/>
                <a:cs typeface="Calibri Light" panose="020F0302020204030204" pitchFamily="34" charset="0"/>
              </a:rPr>
              <a:t>- Ce type d’intervention ne peut pas être demandé sur devis. </a:t>
            </a:r>
          </a:p>
          <a:p>
            <a:pPr defTabSz="844083"/>
            <a:r>
              <a:rPr lang="fr-FR" sz="1050" dirty="0">
                <a:solidFill>
                  <a:srgbClr val="000000"/>
                </a:solidFill>
                <a:latin typeface="Calibri Light" panose="020F0302020204030204" pitchFamily="34" charset="0"/>
                <a:cs typeface="Calibri Light" panose="020F0302020204030204" pitchFamily="34" charset="0"/>
              </a:rPr>
              <a: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538904" y="2125155"/>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19" name="ZoneTexte 18">
            <a:extLst>
              <a:ext uri="{FF2B5EF4-FFF2-40B4-BE49-F238E27FC236}">
                <a16:creationId xmlns:a16="http://schemas.microsoft.com/office/drawing/2014/main" id="{47663A42-ED9C-4769-AB85-02C9FA23C355}"/>
              </a:ext>
            </a:extLst>
          </p:cNvPr>
          <p:cNvSpPr txBox="1"/>
          <p:nvPr/>
        </p:nvSpPr>
        <p:spPr>
          <a:xfrm>
            <a:off x="116282" y="750943"/>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Promouvoir l’apprentissage»</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77C45FB0-1DFD-479A-9378-3A8B9E379230}"/>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8" name="Triangle rectangle 27">
            <a:extLst>
              <a:ext uri="{FF2B5EF4-FFF2-40B4-BE49-F238E27FC236}">
                <a16:creationId xmlns:a16="http://schemas.microsoft.com/office/drawing/2014/main" id="{DA0FB24F-F212-43C5-9C55-1A736657DFBC}"/>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9" name="Espace réservé du contenu 10" descr="Livre fermé">
            <a:extLst>
              <a:ext uri="{FF2B5EF4-FFF2-40B4-BE49-F238E27FC236}">
                <a16:creationId xmlns:a16="http://schemas.microsoft.com/office/drawing/2014/main" id="{60FF260E-F544-4DDC-9732-F7AB06656A95}"/>
              </a:ext>
            </a:extLst>
          </p:cNvPr>
          <p:cNvPicPr>
            <a:picLocks noGrp="1" noChangeAspect="1"/>
          </p:cNvPicPr>
          <p:nvPr>
            <p:ph sz="quarter" idx="11"/>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0686" y="131207"/>
            <a:ext cx="389265" cy="359322"/>
          </a:xfrm>
        </p:spPr>
      </p:pic>
      <p:sp>
        <p:nvSpPr>
          <p:cNvPr id="30" name="Freeform 350">
            <a:hlinkClick r:id="" action="ppaction://hlinkshowjump?jump=firstslide"/>
            <a:extLst>
              <a:ext uri="{FF2B5EF4-FFF2-40B4-BE49-F238E27FC236}">
                <a16:creationId xmlns:a16="http://schemas.microsoft.com/office/drawing/2014/main" id="{876EABAE-E275-41D6-AED2-D50B66C7DBC4}"/>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31" name="ZoneTexte 11">
            <a:hlinkClick r:id="rId11" action="ppaction://hlinksldjump"/>
            <a:extLst>
              <a:ext uri="{FF2B5EF4-FFF2-40B4-BE49-F238E27FC236}">
                <a16:creationId xmlns:a16="http://schemas.microsoft.com/office/drawing/2014/main" id="{59CD290C-9FA2-4AB0-A727-4D00BE1CB5B7}"/>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32" name="Freeform 350">
            <a:hlinkClick r:id="" action="ppaction://hlinkshowjump?jump=firstslide"/>
            <a:extLst>
              <a:ext uri="{FF2B5EF4-FFF2-40B4-BE49-F238E27FC236}">
                <a16:creationId xmlns:a16="http://schemas.microsoft.com/office/drawing/2014/main" id="{156EB2E0-41FD-409E-B4F0-8E897C542EC4}"/>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59065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75311235"/>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8809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33416" y="390450"/>
            <a:ext cx="7571678" cy="524538"/>
          </a:xfrm>
        </p:spPr>
        <p:txBody>
          <a:bodyPr/>
          <a:lstStyle/>
          <a:p>
            <a:pPr>
              <a:lnSpc>
                <a:spcPct val="80000"/>
              </a:lnSpc>
            </a:pPr>
            <a:r>
              <a:rPr lang="fr-FR" dirty="0"/>
              <a:t>Bilan de compétences et bilan professionnel</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329609" y="1435395"/>
            <a:ext cx="2713606" cy="451766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Accompagner l’agent dans l’identification de ses aptitudes, potentiels et motivations professionnelles afin de définir un projet professionnel.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la mise en place de bilans de compétence ou de bilans professionnels pour des agents rencontrant des difficultés de maintien dans l’emploi.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les bilans de compétence ou les bilans professionnels, dans la limite d’un plafond 2 000€</a:t>
            </a:r>
          </a:p>
          <a:p>
            <a:pPr defTabSz="844083"/>
            <a:r>
              <a:rPr lang="fr-FR" sz="1050" b="1" dirty="0">
                <a:solidFill>
                  <a:srgbClr val="20001F"/>
                </a:solidFill>
                <a:latin typeface="Calibri Light" panose="020F0302020204030204" pitchFamily="34" charset="0"/>
                <a:cs typeface="Calibri Light" panose="020F0302020204030204" pitchFamily="34" charset="0"/>
              </a:rPr>
              <a:t>Renouvellement</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5 ans sauf cas d’évolution de la nature ou du degré du handicap (à justifier par le médecin du travail ou de prévention).</a:t>
            </a:r>
          </a:p>
        </p:txBody>
      </p:sp>
      <p:sp>
        <p:nvSpPr>
          <p:cNvPr id="7" name="ZoneTexte 7">
            <a:extLst>
              <a:ext uri="{FF2B5EF4-FFF2-40B4-BE49-F238E27FC236}">
                <a16:creationId xmlns:a16="http://schemas.microsoft.com/office/drawing/2014/main" id="{CAB3C3FB-C87F-4A9E-BEAB-3A4C0E68ED56}"/>
              </a:ext>
            </a:extLst>
          </p:cNvPr>
          <p:cNvSpPr txBox="1"/>
          <p:nvPr/>
        </p:nvSpPr>
        <p:spPr>
          <a:xfrm>
            <a:off x="599840" y="1209552"/>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242623" y="1403689"/>
            <a:ext cx="5662918" cy="660207"/>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452752" y="1137463"/>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209376" y="2409659"/>
            <a:ext cx="5734601" cy="3576177"/>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présence (à produire lors de la demande de paiement)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marL="146094" indent="-146094" defTabSz="844083">
              <a:buFontTx/>
              <a:buChar char="-"/>
            </a:pPr>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Précisions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Les demandes sur devis doivent être faites au plus tôt dans les deux mois précédant la date du bilan. </a:t>
            </a:r>
          </a:p>
          <a:p>
            <a:pPr defTabSz="844083"/>
            <a:r>
              <a:rPr lang="fr-FR" sz="1050" dirty="0">
                <a:solidFill>
                  <a:srgbClr val="000000"/>
                </a:solidFill>
                <a:latin typeface="Calibri Light" panose="020F0302020204030204" pitchFamily="34" charset="0"/>
                <a:cs typeface="Calibri Light" panose="020F0302020204030204" pitchFamily="34" charset="0"/>
              </a:rPr>
              <a:t> Le bilan de compétence ou professionnel n’est pas pris en charge dans le cadre d’un DIF (droit individuel à la formation)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421941" y="2223113"/>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2" name="Triangle rectangle 21">
            <a:extLst>
              <a:ext uri="{FF2B5EF4-FFF2-40B4-BE49-F238E27FC236}">
                <a16:creationId xmlns:a16="http://schemas.microsoft.com/office/drawing/2014/main" id="{897DA0D0-9EE9-4C4F-8CE5-394BF519DE2D}"/>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3" name="Espace réservé du contenu 10" descr="Livre fermé">
            <a:extLst>
              <a:ext uri="{FF2B5EF4-FFF2-40B4-BE49-F238E27FC236}">
                <a16:creationId xmlns:a16="http://schemas.microsoft.com/office/drawing/2014/main" id="{9865C18F-FFDE-4DAC-A297-131CBF6AD00D}"/>
              </a:ext>
            </a:extLst>
          </p:cNvPr>
          <p:cNvPicPr>
            <a:picLocks noGrp="1" noChangeAspect="1"/>
          </p:cNvPicPr>
          <p:nvPr>
            <p:ph sz="quarter" idx="11"/>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0686" y="131207"/>
            <a:ext cx="389265" cy="359322"/>
          </a:xfrm>
        </p:spPr>
      </p:pic>
      <p:sp>
        <p:nvSpPr>
          <p:cNvPr id="20" name="Rectangle 19">
            <a:extLst>
              <a:ext uri="{FF2B5EF4-FFF2-40B4-BE49-F238E27FC236}">
                <a16:creationId xmlns:a16="http://schemas.microsoft.com/office/drawing/2014/main" id="{D0C43B6F-5548-4946-A7DE-3E267271A718}"/>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6" name="ZoneTexte 11">
            <a:hlinkClick r:id="rId11" action="ppaction://hlinksldjump"/>
            <a:extLst>
              <a:ext uri="{FF2B5EF4-FFF2-40B4-BE49-F238E27FC236}">
                <a16:creationId xmlns:a16="http://schemas.microsoft.com/office/drawing/2014/main" id="{127FB8A8-79B0-4685-B11C-B80EDE11BA24}"/>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7" name="Freeform 350">
            <a:hlinkClick r:id="" action="ppaction://hlinkshowjump?jump=firstslide"/>
            <a:extLst>
              <a:ext uri="{FF2B5EF4-FFF2-40B4-BE49-F238E27FC236}">
                <a16:creationId xmlns:a16="http://schemas.microsoft.com/office/drawing/2014/main" id="{558FAE05-21B5-459B-B5AC-40B06DDCE848}"/>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136752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867640750"/>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8911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06565" y="389156"/>
            <a:ext cx="7571678" cy="524538"/>
          </a:xfrm>
        </p:spPr>
        <p:txBody>
          <a:bodyPr/>
          <a:lstStyle/>
          <a:p>
            <a:pPr>
              <a:lnSpc>
                <a:spcPct val="80000"/>
              </a:lnSpc>
            </a:pPr>
            <a:r>
              <a:rPr lang="fr-FR" dirty="0"/>
              <a:t>Formation destinée à compenser le handicap</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44551" y="1480640"/>
            <a:ext cx="3629984" cy="4472421"/>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Accompagner la formation des agents en situation de handicap à l’utilisation de matériels ou à </a:t>
            </a:r>
          </a:p>
          <a:p>
            <a:pPr defTabSz="844083"/>
            <a:r>
              <a:rPr lang="fr-FR" sz="1050" dirty="0">
                <a:solidFill>
                  <a:srgbClr val="20001F"/>
                </a:solidFill>
                <a:latin typeface="Calibri Light" panose="020F0302020204030204" pitchFamily="34" charset="0"/>
                <a:cs typeface="Calibri Light" panose="020F0302020204030204" pitchFamily="34" charset="0"/>
              </a:rPr>
              <a:t>compenser leur handicap (lecture labiale, LSF, chien d’aveugle…).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les formations destinées à compenser le handicap de l’agent, afin de favoriser son intégration, son maintien dans l’emploi ou sa reconversion professionnelle.  </a:t>
            </a:r>
          </a:p>
          <a:p>
            <a:pPr defTabSz="844083"/>
            <a:r>
              <a:rPr lang="fr-FR" sz="1050" dirty="0">
                <a:solidFill>
                  <a:srgbClr val="20001F"/>
                </a:solidFill>
                <a:latin typeface="Calibri Light" panose="020F0302020204030204" pitchFamily="34" charset="0"/>
                <a:cs typeface="Calibri Light" panose="020F0302020204030204" pitchFamily="34" charset="0"/>
              </a:rPr>
              <a:t>Les formations prévues dans le cadre du plan de formation de l’employeur ne sont pas prises en charge par le FIPHFP.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1) Les frais de formation destinée à compenser le handicap par l’utilisation d’un matériel adapté, dans la limite d’un plafond de 500 € par jour maximum sur une durée de 10 jours maximum. </a:t>
            </a:r>
          </a:p>
          <a:p>
            <a:pPr defTabSz="844083"/>
            <a:r>
              <a:rPr lang="fr-FR" sz="1050" dirty="0">
                <a:solidFill>
                  <a:srgbClr val="20001F"/>
                </a:solidFill>
                <a:latin typeface="Calibri Light" panose="020F0302020204030204" pitchFamily="34" charset="0"/>
                <a:cs typeface="Calibri Light" panose="020F0302020204030204" pitchFamily="34" charset="0"/>
              </a:rPr>
              <a:t>2) La rémunération de l’agent à hauteur de 100% pendant le temps de formation. </a:t>
            </a:r>
          </a:p>
          <a:p>
            <a:pPr defTabSz="844083"/>
            <a:r>
              <a:rPr lang="fr-FR" sz="1050" b="1" dirty="0">
                <a:solidFill>
                  <a:srgbClr val="20001F"/>
                </a:solidFill>
                <a:latin typeface="Calibri Light" panose="020F0302020204030204" pitchFamily="34" charset="0"/>
                <a:cs typeface="Calibri Light" panose="020F0302020204030204" pitchFamily="34" charset="0"/>
              </a:rPr>
              <a:t>Renouvellement</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3 ans sauf cas d’évolution du matériel ou de la nature ou du degré du handicap (à justifier par le médecin du travail ou de prévention).</a:t>
            </a:r>
          </a:p>
        </p:txBody>
      </p:sp>
      <p:sp>
        <p:nvSpPr>
          <p:cNvPr id="7" name="ZoneTexte 7">
            <a:extLst>
              <a:ext uri="{FF2B5EF4-FFF2-40B4-BE49-F238E27FC236}">
                <a16:creationId xmlns:a16="http://schemas.microsoft.com/office/drawing/2014/main" id="{CAB3C3FB-C87F-4A9E-BEAB-3A4C0E68ED56}"/>
              </a:ext>
            </a:extLst>
          </p:cNvPr>
          <p:cNvSpPr txBox="1"/>
          <p:nvPr/>
        </p:nvSpPr>
        <p:spPr>
          <a:xfrm>
            <a:off x="508258" y="1289132"/>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040247" y="1467486"/>
            <a:ext cx="4859203" cy="1123052"/>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274195" y="1239190"/>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040250" y="2934586"/>
            <a:ext cx="4859200" cy="294865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Etat certifié conforme du coût salarial (rémunération brute -hors prime exceptionnelle non mensualisée et charges sociales- déduction faite des aides financières perçues par l’employeur au titre de cet emploi </a:t>
            </a:r>
          </a:p>
          <a:p>
            <a:pPr defTabSz="844083"/>
            <a:r>
              <a:rPr lang="fr-FR" sz="1050" dirty="0">
                <a:solidFill>
                  <a:srgbClr val="000000"/>
                </a:solidFill>
                <a:latin typeface="Calibri Light" panose="020F0302020204030204" pitchFamily="34" charset="0"/>
                <a:cs typeface="Calibri Light" panose="020F0302020204030204" pitchFamily="34" charset="0"/>
              </a:rPr>
              <a:t>- Convention de formation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non prise en charge du CNFPT ou ANFH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présence et justificatif du nombre d’heures de formation réalisées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274195" y="2725987"/>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185052" y="996721"/>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Apprendre à utiliser les outils »</a:t>
            </a:r>
          </a:p>
          <a:p>
            <a:pPr defTabSz="844083"/>
            <a:endParaRPr lang="fr-FR" sz="1193"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B31D4161-8C62-4BC7-A3EB-11047D9747A2}"/>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5" name="Triangle rectangle 24">
            <a:extLst>
              <a:ext uri="{FF2B5EF4-FFF2-40B4-BE49-F238E27FC236}">
                <a16:creationId xmlns:a16="http://schemas.microsoft.com/office/drawing/2014/main" id="{B285B6CF-4C08-42B5-938A-BA0526187283}"/>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7" name="Espace réservé du contenu 10" descr="Livre fermé">
            <a:extLst>
              <a:ext uri="{FF2B5EF4-FFF2-40B4-BE49-F238E27FC236}">
                <a16:creationId xmlns:a16="http://schemas.microsoft.com/office/drawing/2014/main" id="{B429C646-745B-4CAA-8955-4F26B51DF44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0686" y="131207"/>
            <a:ext cx="389265" cy="359322"/>
          </a:xfrm>
          <a:prstGeom prst="rect">
            <a:avLst/>
          </a:prstGeom>
        </p:spPr>
      </p:pic>
      <p:sp>
        <p:nvSpPr>
          <p:cNvPr id="29" name="ZoneTexte 11">
            <a:hlinkClick r:id="rId11" action="ppaction://hlinksldjump"/>
            <a:extLst>
              <a:ext uri="{FF2B5EF4-FFF2-40B4-BE49-F238E27FC236}">
                <a16:creationId xmlns:a16="http://schemas.microsoft.com/office/drawing/2014/main" id="{10F31FE9-8AE2-4A01-BF63-D2FF66EAB1C1}"/>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30" name="Freeform 350">
            <a:hlinkClick r:id="" action="ppaction://hlinkshowjump?jump=firstslide"/>
            <a:extLst>
              <a:ext uri="{FF2B5EF4-FFF2-40B4-BE49-F238E27FC236}">
                <a16:creationId xmlns:a16="http://schemas.microsoft.com/office/drawing/2014/main" id="{11B8592F-7E07-4940-8C3E-D50604213D9D}"/>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109592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21A3B7F-CD57-4A24-862D-BA95A44A2625}"/>
              </a:ext>
            </a:extLst>
          </p:cNvPr>
          <p:cNvGraphicFramePr>
            <a:graphicFrameLocks noChangeAspect="1"/>
          </p:cNvGraphicFramePr>
          <p:nvPr>
            <p:custDataLst>
              <p:tags r:id="rId2"/>
            </p:custDataLst>
            <p:extLst>
              <p:ext uri="{D42A27DB-BD31-4B8C-83A1-F6EECF244321}">
                <p14:modId xmlns:p14="http://schemas.microsoft.com/office/powerpoint/2010/main" val="1639958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58" name="Diapositive think-cell" r:id="rId5" imgW="415" imgH="416" progId="TCLayout.ActiveDocument.1">
                  <p:embed/>
                </p:oleObj>
              </mc:Choice>
              <mc:Fallback>
                <p:oleObj name="Diapositive think-cell"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7DC66B-B677-4377-BE24-0644C6B53714}"/>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914400" eaLnBrk="0" fontAlgn="base" hangingPunct="0">
              <a:spcBef>
                <a:spcPct val="0"/>
              </a:spcBef>
              <a:spcAft>
                <a:spcPct val="0"/>
              </a:spcAft>
            </a:pPr>
            <a:endParaRPr kumimoji="0" lang="fr-FR" sz="2954" b="1" u="none" strike="noStrike" cap="none" normalizeH="0" dirty="0">
              <a:ln>
                <a:noFill/>
              </a:ln>
              <a:solidFill>
                <a:schemeClr val="tx1"/>
              </a:solidFill>
              <a:effectLst/>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re 1">
            <a:extLst>
              <a:ext uri="{FF2B5EF4-FFF2-40B4-BE49-F238E27FC236}">
                <a16:creationId xmlns:a16="http://schemas.microsoft.com/office/drawing/2014/main" id="{7A03B341-C670-45C8-BAB4-89FB232EF05A}"/>
              </a:ext>
            </a:extLst>
          </p:cNvPr>
          <p:cNvSpPr>
            <a:spLocks noGrp="1"/>
          </p:cNvSpPr>
          <p:nvPr>
            <p:ph type="title"/>
          </p:nvPr>
        </p:nvSpPr>
        <p:spPr/>
        <p:txBody>
          <a:bodyPr/>
          <a:lstStyle/>
          <a:p>
            <a:r>
              <a:rPr lang="fr-FR" dirty="0"/>
              <a:t>Sommaire général</a:t>
            </a:r>
          </a:p>
        </p:txBody>
      </p:sp>
      <p:graphicFrame>
        <p:nvGraphicFramePr>
          <p:cNvPr id="6" name="Tableau 6">
            <a:extLst>
              <a:ext uri="{FF2B5EF4-FFF2-40B4-BE49-F238E27FC236}">
                <a16:creationId xmlns:a16="http://schemas.microsoft.com/office/drawing/2014/main" id="{C0CA5624-2F3E-4506-BAC4-8210233319D3}"/>
              </a:ext>
            </a:extLst>
          </p:cNvPr>
          <p:cNvGraphicFramePr>
            <a:graphicFrameLocks noGrp="1"/>
          </p:cNvGraphicFramePr>
          <p:nvPr>
            <p:extLst>
              <p:ext uri="{D42A27DB-BD31-4B8C-83A1-F6EECF244321}">
                <p14:modId xmlns:p14="http://schemas.microsoft.com/office/powerpoint/2010/main" val="1661598717"/>
              </p:ext>
            </p:extLst>
          </p:nvPr>
        </p:nvGraphicFramePr>
        <p:xfrm>
          <a:off x="520996" y="962742"/>
          <a:ext cx="3774558" cy="5102469"/>
        </p:xfrm>
        <a:graphic>
          <a:graphicData uri="http://schemas.openxmlformats.org/drawingml/2006/table">
            <a:tbl>
              <a:tblPr firstRow="1" bandRow="1">
                <a:tableStyleId>{5C22544A-7EE6-4342-B048-85BDC9FD1C3A}</a:tableStyleId>
              </a:tblPr>
              <a:tblGrid>
                <a:gridCol w="3125972">
                  <a:extLst>
                    <a:ext uri="{9D8B030D-6E8A-4147-A177-3AD203B41FA5}">
                      <a16:colId xmlns:a16="http://schemas.microsoft.com/office/drawing/2014/main" val="2646350462"/>
                    </a:ext>
                  </a:extLst>
                </a:gridCol>
                <a:gridCol w="648586">
                  <a:extLst>
                    <a:ext uri="{9D8B030D-6E8A-4147-A177-3AD203B41FA5}">
                      <a16:colId xmlns:a16="http://schemas.microsoft.com/office/drawing/2014/main" val="4183350690"/>
                    </a:ext>
                  </a:extLst>
                </a:gridCol>
              </a:tblGrid>
              <a:tr h="352613">
                <a:tc>
                  <a:txBody>
                    <a:bodyPr/>
                    <a:lstStyle/>
                    <a:p>
                      <a:r>
                        <a:rPr lang="fr-FR" dirty="0">
                          <a:latin typeface="Calibri" panose="020F0502020204030204" pitchFamily="34" charset="0"/>
                          <a:cs typeface="Calibri" panose="020F0502020204030204" pitchFamily="34" charset="0"/>
                        </a:rPr>
                        <a:t>Prestations et aides financières de l’AGEFIPH</a:t>
                      </a:r>
                    </a:p>
                  </a:txBody>
                  <a:tcPr>
                    <a:solidFill>
                      <a:srgbClr val="002060"/>
                    </a:solidFill>
                  </a:tcPr>
                </a:tc>
                <a:tc>
                  <a:txBody>
                    <a:bodyPr/>
                    <a:lstStyle/>
                    <a:p>
                      <a:r>
                        <a:rPr lang="fr-FR" dirty="0">
                          <a:latin typeface="Calibri" panose="020F0502020204030204" pitchFamily="34" charset="0"/>
                          <a:cs typeface="Calibri" panose="020F0502020204030204" pitchFamily="34" charset="0"/>
                        </a:rPr>
                        <a:t>#</a:t>
                      </a:r>
                    </a:p>
                  </a:txBody>
                  <a:tcPr>
                    <a:solidFill>
                      <a:srgbClr val="002060"/>
                    </a:solidFill>
                  </a:tcPr>
                </a:tc>
                <a:extLst>
                  <a:ext uri="{0D108BD9-81ED-4DB2-BD59-A6C34878D82A}">
                    <a16:rowId xmlns:a16="http://schemas.microsoft.com/office/drawing/2014/main" val="1658164120"/>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Formations courtes</a:t>
                      </a:r>
                      <a:endParaRPr lang="fr-FR" sz="1050" dirty="0">
                        <a:solidFill>
                          <a:srgbClr val="92D050"/>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92D050"/>
                          </a:solidFill>
                          <a:latin typeface="Calibri" panose="020F0502020204030204" pitchFamily="34" charset="0"/>
                          <a:cs typeface="Calibri" panose="020F0502020204030204" pitchFamily="34" charset="0"/>
                        </a:rPr>
                        <a:t>P6</a:t>
                      </a:r>
                    </a:p>
                  </a:txBody>
                  <a:tcPr>
                    <a:solidFill>
                      <a:schemeClr val="bg1">
                        <a:lumMod val="95000"/>
                      </a:schemeClr>
                    </a:solidFill>
                  </a:tcPr>
                </a:tc>
                <a:extLst>
                  <a:ext uri="{0D108BD9-81ED-4DB2-BD59-A6C34878D82A}">
                    <a16:rowId xmlns:a16="http://schemas.microsoft.com/office/drawing/2014/main" val="2718419219"/>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Prestation spécifique d’orientation professionnelle</a:t>
                      </a:r>
                      <a:endParaRPr lang="fr-FR" sz="1050" dirty="0">
                        <a:solidFill>
                          <a:srgbClr val="92D050"/>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92D050"/>
                          </a:solidFill>
                          <a:latin typeface="Calibri" panose="020F0502020204030204" pitchFamily="34" charset="0"/>
                          <a:cs typeface="Calibri" panose="020F0502020204030204" pitchFamily="34" charset="0"/>
                        </a:rPr>
                        <a:t>P7</a:t>
                      </a:r>
                    </a:p>
                  </a:txBody>
                  <a:tcPr>
                    <a:solidFill>
                      <a:schemeClr val="bg1"/>
                    </a:solidFill>
                  </a:tcPr>
                </a:tc>
                <a:extLst>
                  <a:ext uri="{0D108BD9-81ED-4DB2-BD59-A6C34878D82A}">
                    <a16:rowId xmlns:a16="http://schemas.microsoft.com/office/drawing/2014/main" val="2405309216"/>
                  </a:ext>
                </a:extLst>
              </a:tr>
              <a:tr h="352613">
                <a:tc>
                  <a:txBody>
                    <a:bodyPr/>
                    <a:lstStyle/>
                    <a:p>
                      <a:pPr marL="0" indent="0" defTabSz="844083" eaLnBrk="0" fontAlgn="base" hangingPunct="0">
                        <a:spcBef>
                          <a:spcPct val="0"/>
                        </a:spcBef>
                        <a:spcAft>
                          <a:spcPct val="0"/>
                        </a:spcAft>
                        <a:buFont typeface="Arial" panose="020B0604020202020204" pitchFamily="34" charset="0"/>
                        <a:buNone/>
                      </a:pPr>
                      <a:r>
                        <a:rPr lang="fr-FR" sz="1050" dirty="0">
                          <a:solidFill>
                            <a:srgbClr val="FF505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Prestations d’analyse de capacité</a:t>
                      </a:r>
                      <a:endParaRPr lang="fr-FR" sz="1050" dirty="0">
                        <a:solidFill>
                          <a:srgbClr val="FF5050"/>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FF5050"/>
                          </a:solidFill>
                          <a:latin typeface="Calibri" panose="020F0502020204030204" pitchFamily="34" charset="0"/>
                          <a:cs typeface="Calibri" panose="020F0502020204030204" pitchFamily="34" charset="0"/>
                        </a:rPr>
                        <a:t>P8</a:t>
                      </a:r>
                    </a:p>
                  </a:txBody>
                  <a:tcPr>
                    <a:solidFill>
                      <a:schemeClr val="bg1">
                        <a:lumMod val="95000"/>
                      </a:schemeClr>
                    </a:solidFill>
                  </a:tcPr>
                </a:tc>
                <a:extLst>
                  <a:ext uri="{0D108BD9-81ED-4DB2-BD59-A6C34878D82A}">
                    <a16:rowId xmlns:a16="http://schemas.microsoft.com/office/drawing/2014/main" val="3485561462"/>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00" dirty="0">
                          <a:solidFill>
                            <a:srgbClr val="FF5050"/>
                          </a:solidFill>
                          <a:latin typeface="Calibri" panose="020F0502020204030204" pitchFamily="34" charset="0"/>
                          <a:cs typeface="Calibri" panose="020F0502020204030204" pitchFamily="34" charset="0"/>
                          <a:hlinkClick r:id="rId10" action="ppaction://hlinksldjump">
                            <a:extLst>
                              <a:ext uri="{A12FA001-AC4F-418D-AE19-62706E023703}">
                                <ahyp:hlinkClr xmlns:ahyp="http://schemas.microsoft.com/office/drawing/2018/hyperlinkcolor" val="tx"/>
                              </a:ext>
                            </a:extLst>
                          </a:hlinkClick>
                        </a:rPr>
                        <a:t>Prestations d’appui spécifique</a:t>
                      </a:r>
                      <a:endParaRPr lang="fr-FR" sz="1000" dirty="0">
                        <a:solidFill>
                          <a:srgbClr val="FF5050"/>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FF5050"/>
                          </a:solidFill>
                          <a:latin typeface="Calibri" panose="020F0502020204030204" pitchFamily="34" charset="0"/>
                          <a:cs typeface="Calibri" panose="020F0502020204030204" pitchFamily="34" charset="0"/>
                        </a:rPr>
                        <a:t>P9</a:t>
                      </a:r>
                    </a:p>
                    <a:p>
                      <a:endParaRPr lang="fr-FR" dirty="0">
                        <a:solidFill>
                          <a:srgbClr val="FF505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186125469"/>
                  </a:ext>
                </a:extLst>
              </a:tr>
              <a:tr h="352613">
                <a:tc>
                  <a:txBody>
                    <a:bodyPr/>
                    <a:lstStyle/>
                    <a:p>
                      <a:pPr marL="0" indent="0" defTabSz="844083" eaLnBrk="0" fontAlgn="base" hangingPunct="0">
                        <a:spcBef>
                          <a:spcPct val="0"/>
                        </a:spcBef>
                        <a:spcAft>
                          <a:spcPct val="0"/>
                        </a:spcAft>
                        <a:buFont typeface="Arial" panose="020B0604020202020204" pitchFamily="34" charset="0"/>
                        <a:buNone/>
                      </a:pPr>
                      <a:r>
                        <a:rPr lang="fr-FR" sz="1050" dirty="0">
                          <a:solidFill>
                            <a:srgbClr val="33969F"/>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Conseil et accompagnement à la </a:t>
                      </a:r>
                    </a:p>
                    <a:p>
                      <a:pPr defTabSz="844083" eaLnBrk="0" fontAlgn="base" hangingPunct="0">
                        <a:spcBef>
                          <a:spcPct val="0"/>
                        </a:spcBef>
                        <a:spcAft>
                          <a:spcPct val="0"/>
                        </a:spcAft>
                      </a:pPr>
                      <a:r>
                        <a:rPr lang="fr-FR" sz="1050" dirty="0">
                          <a:solidFill>
                            <a:srgbClr val="33969F"/>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création ou la reprise d’entreprise </a:t>
                      </a:r>
                      <a:endParaRPr lang="fr-FR" sz="1050" dirty="0">
                        <a:solidFill>
                          <a:srgbClr val="33969F"/>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33969F"/>
                          </a:solidFill>
                          <a:latin typeface="Calibri" panose="020F0502020204030204" pitchFamily="34" charset="0"/>
                          <a:cs typeface="Calibri" panose="020F0502020204030204" pitchFamily="34" charset="0"/>
                        </a:rPr>
                        <a:t>P10</a:t>
                      </a:r>
                    </a:p>
                  </a:txBody>
                  <a:tcPr>
                    <a:solidFill>
                      <a:schemeClr val="bg1">
                        <a:lumMod val="95000"/>
                      </a:schemeClr>
                    </a:solidFill>
                  </a:tcPr>
                </a:tc>
                <a:extLst>
                  <a:ext uri="{0D108BD9-81ED-4DB2-BD59-A6C34878D82A}">
                    <a16:rowId xmlns:a16="http://schemas.microsoft.com/office/drawing/2014/main" val="2263670042"/>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Aide au défraiement des stagiaires handicapés en formation courtes</a:t>
                      </a:r>
                      <a:endParaRPr lang="fr-FR" sz="1050" dirty="0">
                        <a:solidFill>
                          <a:srgbClr val="92D050"/>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92D050"/>
                          </a:solidFill>
                          <a:latin typeface="Calibri" panose="020F0502020204030204" pitchFamily="34" charset="0"/>
                          <a:cs typeface="Calibri" panose="020F0502020204030204" pitchFamily="34" charset="0"/>
                        </a:rPr>
                        <a:t>P11</a:t>
                      </a:r>
                    </a:p>
                  </a:txBody>
                  <a:tcPr>
                    <a:solidFill>
                      <a:schemeClr val="bg1"/>
                    </a:solidFill>
                  </a:tcPr>
                </a:tc>
                <a:extLst>
                  <a:ext uri="{0D108BD9-81ED-4DB2-BD59-A6C34878D82A}">
                    <a16:rowId xmlns:a16="http://schemas.microsoft.com/office/drawing/2014/main" val="1646464905"/>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Aide à la formation des personnes handicapées dans le cadre du parcours à l’emploi</a:t>
                      </a:r>
                      <a:endParaRPr lang="fr-FR" sz="1050" dirty="0">
                        <a:solidFill>
                          <a:srgbClr val="92D050"/>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92D050"/>
                          </a:solidFill>
                          <a:latin typeface="Calibri" panose="020F0502020204030204" pitchFamily="34" charset="0"/>
                          <a:cs typeface="Calibri" panose="020F0502020204030204" pitchFamily="34" charset="0"/>
                        </a:rPr>
                        <a:t>P12</a:t>
                      </a:r>
                    </a:p>
                  </a:txBody>
                  <a:tcPr>
                    <a:solidFill>
                      <a:schemeClr val="bg1">
                        <a:lumMod val="95000"/>
                      </a:schemeClr>
                    </a:solidFill>
                  </a:tcPr>
                </a:tc>
                <a:extLst>
                  <a:ext uri="{0D108BD9-81ED-4DB2-BD59-A6C34878D82A}">
                    <a16:rowId xmlns:a16="http://schemas.microsoft.com/office/drawing/2014/main" val="2993238656"/>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FF5050"/>
                          </a:solidFill>
                          <a:latin typeface="Calibri" panose="020F0502020204030204" pitchFamily="34" charset="0"/>
                          <a:cs typeface="Calibri" panose="020F0502020204030204" pitchFamily="34" charset="0"/>
                          <a:hlinkClick r:id="rId14" action="ppaction://hlinksldjump">
                            <a:extLst>
                              <a:ext uri="{A12FA001-AC4F-418D-AE19-62706E023703}">
                                <ahyp:hlinkClr xmlns:ahyp="http://schemas.microsoft.com/office/drawing/2018/hyperlinkcolor" val="tx"/>
                              </a:ext>
                            </a:extLst>
                          </a:hlinkClick>
                        </a:rPr>
                        <a:t>Aide à l’accueil, à l’intégration et à l’évolution professionnelle des personnes handicapées</a:t>
                      </a:r>
                      <a:endParaRPr lang="fr-FR" sz="1050" dirty="0">
                        <a:solidFill>
                          <a:srgbClr val="FF5050"/>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FF5050"/>
                          </a:solidFill>
                          <a:latin typeface="Calibri" panose="020F0502020204030204" pitchFamily="34" charset="0"/>
                          <a:cs typeface="Calibri" panose="020F0502020204030204" pitchFamily="34" charset="0"/>
                        </a:rPr>
                        <a:t>P13</a:t>
                      </a:r>
                    </a:p>
                  </a:txBody>
                  <a:tcPr>
                    <a:solidFill>
                      <a:schemeClr val="bg1"/>
                    </a:solidFill>
                  </a:tcPr>
                </a:tc>
                <a:extLst>
                  <a:ext uri="{0D108BD9-81ED-4DB2-BD59-A6C34878D82A}">
                    <a16:rowId xmlns:a16="http://schemas.microsoft.com/office/drawing/2014/main" val="1097032860"/>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FF5050"/>
                          </a:solidFill>
                          <a:latin typeface="Calibri" panose="020F0502020204030204" pitchFamily="34" charset="0"/>
                          <a:cs typeface="Calibri" panose="020F0502020204030204" pitchFamily="34" charset="0"/>
                          <a:hlinkClick r:id="rId15" action="ppaction://hlinksldjump">
                            <a:extLst>
                              <a:ext uri="{A12FA001-AC4F-418D-AE19-62706E023703}">
                                <ahyp:hlinkClr xmlns:ahyp="http://schemas.microsoft.com/office/drawing/2018/hyperlinkcolor" val="tx"/>
                              </a:ext>
                            </a:extLst>
                          </a:hlinkClick>
                        </a:rPr>
                        <a:t>Aide à l’embauche en contrat d’apprentissage d’une personne handicapée </a:t>
                      </a:r>
                      <a:endParaRPr lang="fr-FR" sz="1050" dirty="0">
                        <a:solidFill>
                          <a:srgbClr val="FF5050"/>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FF5050"/>
                          </a:solidFill>
                          <a:latin typeface="Calibri" panose="020F0502020204030204" pitchFamily="34" charset="0"/>
                          <a:cs typeface="Calibri" panose="020F0502020204030204" pitchFamily="34" charset="0"/>
                        </a:rPr>
                        <a:t>P14</a:t>
                      </a:r>
                    </a:p>
                  </a:txBody>
                  <a:tcPr>
                    <a:solidFill>
                      <a:schemeClr val="bg1">
                        <a:lumMod val="95000"/>
                      </a:schemeClr>
                    </a:solidFill>
                  </a:tcPr>
                </a:tc>
                <a:extLst>
                  <a:ext uri="{0D108BD9-81ED-4DB2-BD59-A6C34878D82A}">
                    <a16:rowId xmlns:a16="http://schemas.microsoft.com/office/drawing/2014/main" val="2890644017"/>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FF5050"/>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Aide à l’embauche en contrat de professionnalisation d’une personne handicapée </a:t>
                      </a:r>
                      <a:endParaRPr lang="fr-FR" sz="1050" dirty="0">
                        <a:solidFill>
                          <a:srgbClr val="FF5050"/>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FF5050"/>
                          </a:solidFill>
                          <a:latin typeface="Calibri" panose="020F0502020204030204" pitchFamily="34" charset="0"/>
                          <a:cs typeface="Calibri" panose="020F0502020204030204" pitchFamily="34" charset="0"/>
                        </a:rPr>
                        <a:t>P15</a:t>
                      </a:r>
                    </a:p>
                  </a:txBody>
                  <a:tcPr>
                    <a:solidFill>
                      <a:schemeClr val="bg1"/>
                    </a:solidFill>
                  </a:tcPr>
                </a:tc>
                <a:extLst>
                  <a:ext uri="{0D108BD9-81ED-4DB2-BD59-A6C34878D82A}">
                    <a16:rowId xmlns:a16="http://schemas.microsoft.com/office/drawing/2014/main" val="3484025659"/>
                  </a:ext>
                </a:extLst>
              </a:tr>
              <a:tr h="35261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FF5050"/>
                          </a:solidFill>
                          <a:latin typeface="Calibri" panose="020F0502020204030204" pitchFamily="34" charset="0"/>
                          <a:cs typeface="Calibri" panose="020F0502020204030204" pitchFamily="34" charset="0"/>
                          <a:hlinkClick r:id="rId17" action="ppaction://hlinksldjump">
                            <a:extLst>
                              <a:ext uri="{A12FA001-AC4F-418D-AE19-62706E023703}">
                                <ahyp:hlinkClr xmlns:ahyp="http://schemas.microsoft.com/office/drawing/2018/hyperlinkcolor" val="tx"/>
                              </a:ext>
                            </a:extLst>
                          </a:hlinkClick>
                        </a:rPr>
                        <a:t>Aide au parcours vers l’emploi des personnes handicapées  (accès à l’emploi)</a:t>
                      </a:r>
                      <a:endParaRPr lang="fr-FR" sz="1050" dirty="0">
                        <a:solidFill>
                          <a:srgbClr val="FF5050"/>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fr-FR" dirty="0">
                          <a:solidFill>
                            <a:srgbClr val="FF5050"/>
                          </a:solidFill>
                          <a:latin typeface="Calibri" panose="020F0502020204030204" pitchFamily="34" charset="0"/>
                          <a:cs typeface="Calibri" panose="020F0502020204030204" pitchFamily="34" charset="0"/>
                        </a:rPr>
                        <a:t>P16</a:t>
                      </a:r>
                    </a:p>
                  </a:txBody>
                  <a:tcPr>
                    <a:solidFill>
                      <a:schemeClr val="bg1">
                        <a:lumMod val="95000"/>
                      </a:schemeClr>
                    </a:solidFill>
                  </a:tcPr>
                </a:tc>
                <a:extLst>
                  <a:ext uri="{0D108BD9-81ED-4DB2-BD59-A6C34878D82A}">
                    <a16:rowId xmlns:a16="http://schemas.microsoft.com/office/drawing/2014/main" val="2367029147"/>
                  </a:ext>
                </a:extLst>
              </a:tr>
              <a:tr h="352613">
                <a:tc>
                  <a:txBody>
                    <a:bodyPr/>
                    <a:lstStyle/>
                    <a:p>
                      <a:pPr marL="0" indent="0" defTabSz="844083" eaLnBrk="0" fontAlgn="base" hangingPunct="0">
                        <a:spcBef>
                          <a:spcPct val="0"/>
                        </a:spcBef>
                        <a:spcAft>
                          <a:spcPct val="0"/>
                        </a:spcAft>
                        <a:buFont typeface="Arial" panose="020B0604020202020204" pitchFamily="34" charset="0"/>
                        <a:buNone/>
                      </a:pPr>
                      <a:r>
                        <a:rPr lang="fr-FR" sz="1050" dirty="0">
                          <a:solidFill>
                            <a:srgbClr val="33969F"/>
                          </a:solidFill>
                          <a:latin typeface="Calibri" panose="020F0502020204030204" pitchFamily="34" charset="0"/>
                          <a:cs typeface="Calibri" panose="020F0502020204030204" pitchFamily="34" charset="0"/>
                          <a:hlinkClick r:id="rId18" action="ppaction://hlinksldjump">
                            <a:extLst>
                              <a:ext uri="{A12FA001-AC4F-418D-AE19-62706E023703}">
                                <ahyp:hlinkClr xmlns:ahyp="http://schemas.microsoft.com/office/drawing/2018/hyperlinkcolor" val="tx"/>
                              </a:ext>
                            </a:extLst>
                          </a:hlinkClick>
                        </a:rPr>
                        <a:t>Aide à la création d’entreprise par </a:t>
                      </a:r>
                    </a:p>
                    <a:p>
                      <a:pPr defTabSz="844083" eaLnBrk="0" fontAlgn="base" hangingPunct="0">
                        <a:spcBef>
                          <a:spcPct val="0"/>
                        </a:spcBef>
                        <a:spcAft>
                          <a:spcPct val="0"/>
                        </a:spcAft>
                      </a:pPr>
                      <a:r>
                        <a:rPr lang="fr-FR" sz="1050" dirty="0">
                          <a:solidFill>
                            <a:srgbClr val="33969F"/>
                          </a:solidFill>
                          <a:latin typeface="Calibri" panose="020F0502020204030204" pitchFamily="34" charset="0"/>
                          <a:cs typeface="Calibri" panose="020F0502020204030204" pitchFamily="34" charset="0"/>
                          <a:hlinkClick r:id="rId18" action="ppaction://hlinksldjump">
                            <a:extLst>
                              <a:ext uri="{A12FA001-AC4F-418D-AE19-62706E023703}">
                                <ahyp:hlinkClr xmlns:ahyp="http://schemas.microsoft.com/office/drawing/2018/hyperlinkcolor" val="tx"/>
                              </a:ext>
                            </a:extLst>
                          </a:hlinkClick>
                        </a:rPr>
                        <a:t>des personnes handicapées </a:t>
                      </a:r>
                      <a:endParaRPr lang="fr-FR" sz="1050" dirty="0">
                        <a:solidFill>
                          <a:srgbClr val="33969F"/>
                        </a:solidFill>
                        <a:latin typeface="Calibri" panose="020F0502020204030204" pitchFamily="34" charset="0"/>
                        <a:cs typeface="Calibri" panose="020F0502020204030204" pitchFamily="34" charset="0"/>
                      </a:endParaRPr>
                    </a:p>
                  </a:txBody>
                  <a:tcPr>
                    <a:solidFill>
                      <a:schemeClr val="bg1"/>
                    </a:solidFill>
                  </a:tcPr>
                </a:tc>
                <a:tc>
                  <a:txBody>
                    <a:bodyPr/>
                    <a:lstStyle/>
                    <a:p>
                      <a:r>
                        <a:rPr lang="fr-FR" dirty="0">
                          <a:solidFill>
                            <a:srgbClr val="33969F"/>
                          </a:solidFill>
                          <a:latin typeface="Calibri" panose="020F0502020204030204" pitchFamily="34" charset="0"/>
                          <a:cs typeface="Calibri" panose="020F0502020204030204" pitchFamily="34" charset="0"/>
                        </a:rPr>
                        <a:t>P17</a:t>
                      </a:r>
                    </a:p>
                  </a:txBody>
                  <a:tcPr>
                    <a:solidFill>
                      <a:schemeClr val="bg1"/>
                    </a:solidFill>
                  </a:tcPr>
                </a:tc>
                <a:extLst>
                  <a:ext uri="{0D108BD9-81ED-4DB2-BD59-A6C34878D82A}">
                    <a16:rowId xmlns:a16="http://schemas.microsoft.com/office/drawing/2014/main" val="3288401336"/>
                  </a:ext>
                </a:extLst>
              </a:tr>
            </a:tbl>
          </a:graphicData>
        </a:graphic>
      </p:graphicFrame>
      <p:graphicFrame>
        <p:nvGraphicFramePr>
          <p:cNvPr id="8" name="Tableau 6">
            <a:extLst>
              <a:ext uri="{FF2B5EF4-FFF2-40B4-BE49-F238E27FC236}">
                <a16:creationId xmlns:a16="http://schemas.microsoft.com/office/drawing/2014/main" id="{7037AD68-705F-486D-A208-87FC457B74F8}"/>
              </a:ext>
            </a:extLst>
          </p:cNvPr>
          <p:cNvGraphicFramePr>
            <a:graphicFrameLocks noGrp="1"/>
          </p:cNvGraphicFramePr>
          <p:nvPr>
            <p:extLst>
              <p:ext uri="{D42A27DB-BD31-4B8C-83A1-F6EECF244321}">
                <p14:modId xmlns:p14="http://schemas.microsoft.com/office/powerpoint/2010/main" val="1316710640"/>
              </p:ext>
            </p:extLst>
          </p:nvPr>
        </p:nvGraphicFramePr>
        <p:xfrm>
          <a:off x="4572000" y="157687"/>
          <a:ext cx="4286250" cy="6117383"/>
        </p:xfrm>
        <a:graphic>
          <a:graphicData uri="http://schemas.openxmlformats.org/drawingml/2006/table">
            <a:tbl>
              <a:tblPr firstRow="1" bandRow="1">
                <a:tableStyleId>{5C22544A-7EE6-4342-B048-85BDC9FD1C3A}</a:tableStyleId>
              </a:tblPr>
              <a:tblGrid>
                <a:gridCol w="3762185">
                  <a:extLst>
                    <a:ext uri="{9D8B030D-6E8A-4147-A177-3AD203B41FA5}">
                      <a16:colId xmlns:a16="http://schemas.microsoft.com/office/drawing/2014/main" val="2646350462"/>
                    </a:ext>
                  </a:extLst>
                </a:gridCol>
                <a:gridCol w="524065">
                  <a:extLst>
                    <a:ext uri="{9D8B030D-6E8A-4147-A177-3AD203B41FA5}">
                      <a16:colId xmlns:a16="http://schemas.microsoft.com/office/drawing/2014/main" val="4183350690"/>
                    </a:ext>
                  </a:extLst>
                </a:gridCol>
              </a:tblGrid>
              <a:tr h="356663">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dirty="0">
                          <a:latin typeface="Calibri" panose="020F0502020204030204" pitchFamily="34" charset="0"/>
                          <a:cs typeface="Calibri" panose="020F0502020204030204" pitchFamily="34" charset="0"/>
                        </a:rPr>
                        <a:t>Prestations et aides financières du FIPHFP</a:t>
                      </a:r>
                    </a:p>
                  </a:txBody>
                  <a:tcPr>
                    <a:solidFill>
                      <a:srgbClr val="002060"/>
                    </a:solidFill>
                  </a:tcPr>
                </a:tc>
                <a:tc>
                  <a:txBody>
                    <a:bodyPr/>
                    <a:lstStyle/>
                    <a:p>
                      <a:r>
                        <a:rPr lang="fr-FR" dirty="0"/>
                        <a:t>#</a:t>
                      </a:r>
                    </a:p>
                  </a:txBody>
                  <a:tcPr>
                    <a:solidFill>
                      <a:srgbClr val="002060"/>
                    </a:solidFill>
                  </a:tcPr>
                </a:tc>
                <a:extLst>
                  <a:ext uri="{0D108BD9-81ED-4DB2-BD59-A6C34878D82A}">
                    <a16:rowId xmlns:a16="http://schemas.microsoft.com/office/drawing/2014/main" val="1658164120"/>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19" action="ppaction://hlinksldjump">
                            <a:extLst>
                              <a:ext uri="{A12FA001-AC4F-418D-AE19-62706E023703}">
                                <ahyp:hlinkClr xmlns:ahyp="http://schemas.microsoft.com/office/drawing/2018/hyperlinkcolor" val="tx"/>
                              </a:ext>
                            </a:extLst>
                          </a:hlinkClick>
                        </a:rPr>
                        <a:t>Aide financière pour l'apprenti</a:t>
                      </a:r>
                      <a:endParaRPr lang="fr-FR" sz="1050" dirty="0">
                        <a:solidFill>
                          <a:srgbClr val="92D050"/>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P25</a:t>
                      </a:r>
                    </a:p>
                  </a:txBody>
                  <a:tcPr>
                    <a:solidFill>
                      <a:schemeClr val="bg1">
                        <a:lumMod val="95000"/>
                      </a:schemeClr>
                    </a:solidFill>
                  </a:tcPr>
                </a:tc>
                <a:extLst>
                  <a:ext uri="{0D108BD9-81ED-4DB2-BD59-A6C34878D82A}">
                    <a16:rowId xmlns:a16="http://schemas.microsoft.com/office/drawing/2014/main" val="2718419219"/>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20" action="ppaction://hlinksldjump">
                            <a:extLst>
                              <a:ext uri="{A12FA001-AC4F-418D-AE19-62706E023703}">
                                <ahyp:hlinkClr xmlns:ahyp="http://schemas.microsoft.com/office/drawing/2018/hyperlinkcolor" val="tx"/>
                              </a:ext>
                            </a:extLst>
                          </a:hlinkClick>
                        </a:rPr>
                        <a:t>Indemnité d'apprentissage</a:t>
                      </a:r>
                      <a:endParaRPr lang="fr-FR" sz="1050" dirty="0">
                        <a:solidFill>
                          <a:srgbClr val="92D050"/>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P26</a:t>
                      </a:r>
                    </a:p>
                  </a:txBody>
                  <a:tcPr>
                    <a:solidFill>
                      <a:schemeClr val="bg1"/>
                    </a:solidFill>
                  </a:tcPr>
                </a:tc>
                <a:extLst>
                  <a:ext uri="{0D108BD9-81ED-4DB2-BD59-A6C34878D82A}">
                    <a16:rowId xmlns:a16="http://schemas.microsoft.com/office/drawing/2014/main" val="2405309216"/>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21" action="ppaction://hlinksldjump">
                            <a:extLst>
                              <a:ext uri="{A12FA001-AC4F-418D-AE19-62706E023703}">
                                <ahyp:hlinkClr xmlns:ahyp="http://schemas.microsoft.com/office/drawing/2018/hyperlinkcolor" val="tx"/>
                              </a:ext>
                            </a:extLst>
                          </a:hlinkClick>
                        </a:rPr>
                        <a:t>Prime d'insertion (apprentissage)</a:t>
                      </a:r>
                      <a:endParaRPr lang="fr-FR" sz="1050" dirty="0">
                        <a:solidFill>
                          <a:srgbClr val="92D050"/>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P27</a:t>
                      </a:r>
                    </a:p>
                  </a:txBody>
                  <a:tcPr>
                    <a:solidFill>
                      <a:schemeClr val="bg1">
                        <a:lumMod val="95000"/>
                      </a:schemeClr>
                    </a:solidFill>
                  </a:tcPr>
                </a:tc>
                <a:extLst>
                  <a:ext uri="{0D108BD9-81ED-4DB2-BD59-A6C34878D82A}">
                    <a16:rowId xmlns:a16="http://schemas.microsoft.com/office/drawing/2014/main" val="3485561462"/>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21" action="ppaction://hlinksldjump">
                            <a:extLst>
                              <a:ext uri="{A12FA001-AC4F-418D-AE19-62706E023703}">
                                <ahyp:hlinkClr xmlns:ahyp="http://schemas.microsoft.com/office/drawing/2018/hyperlinkcolor" val="tx"/>
                              </a:ext>
                            </a:extLst>
                          </a:hlinkClick>
                        </a:rPr>
                        <a:t>Bilan de compétences et bilan professionnel</a:t>
                      </a:r>
                      <a:endParaRPr lang="fr-FR" sz="1050" dirty="0">
                        <a:solidFill>
                          <a:srgbClr val="92D050"/>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P28</a:t>
                      </a:r>
                    </a:p>
                  </a:txBody>
                  <a:tcPr>
                    <a:solidFill>
                      <a:schemeClr val="bg1"/>
                    </a:solidFill>
                  </a:tcPr>
                </a:tc>
                <a:extLst>
                  <a:ext uri="{0D108BD9-81ED-4DB2-BD59-A6C34878D82A}">
                    <a16:rowId xmlns:a16="http://schemas.microsoft.com/office/drawing/2014/main" val="1186125469"/>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22" action="ppaction://hlinksldjump">
                            <a:extLst>
                              <a:ext uri="{A12FA001-AC4F-418D-AE19-62706E023703}">
                                <ahyp:hlinkClr xmlns:ahyp="http://schemas.microsoft.com/office/drawing/2018/hyperlinkcolor" val="tx"/>
                              </a:ext>
                            </a:extLst>
                          </a:hlinkClick>
                        </a:rPr>
                        <a:t>Formation destinée à compenser le handicap</a:t>
                      </a:r>
                      <a:r>
                        <a:rPr lang="fr-FR" sz="1050" dirty="0">
                          <a:solidFill>
                            <a:srgbClr val="92D050"/>
                          </a:solidFill>
                          <a:latin typeface="Calibri Light" panose="020F0302020204030204" pitchFamily="34" charset="0"/>
                          <a:cs typeface="Calibri Light" panose="020F0302020204030204" pitchFamily="34" charset="0"/>
                        </a:rPr>
                        <a:t> </a:t>
                      </a:r>
                    </a:p>
                  </a:txBody>
                  <a:tcPr>
                    <a:solidFill>
                      <a:schemeClr val="bg1">
                        <a:lumMod val="95000"/>
                      </a:schemeClr>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P29</a:t>
                      </a:r>
                    </a:p>
                  </a:txBody>
                  <a:tcPr>
                    <a:solidFill>
                      <a:schemeClr val="bg1">
                        <a:lumMod val="95000"/>
                      </a:schemeClr>
                    </a:solidFill>
                  </a:tcPr>
                </a:tc>
                <a:extLst>
                  <a:ext uri="{0D108BD9-81ED-4DB2-BD59-A6C34878D82A}">
                    <a16:rowId xmlns:a16="http://schemas.microsoft.com/office/drawing/2014/main" val="2263670042"/>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92D050"/>
                          </a:solidFill>
                          <a:latin typeface="Calibri Light" panose="020F0302020204030204" pitchFamily="34" charset="0"/>
                          <a:cs typeface="Calibri Light" panose="020F0302020204030204" pitchFamily="34" charset="0"/>
                          <a:hlinkClick r:id="rId23" action="ppaction://hlinksldjump">
                            <a:extLst>
                              <a:ext uri="{A12FA001-AC4F-418D-AE19-62706E023703}">
                                <ahyp:hlinkClr xmlns:ahyp="http://schemas.microsoft.com/office/drawing/2018/hyperlinkcolor" val="tx"/>
                              </a:ext>
                            </a:extLst>
                          </a:hlinkClick>
                        </a:rPr>
                        <a:t>Frais et surcoûts liés aux actions de formation</a:t>
                      </a:r>
                      <a:endParaRPr lang="fr-FR" sz="1050" dirty="0">
                        <a:solidFill>
                          <a:srgbClr val="92D050"/>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92D050"/>
                          </a:solidFill>
                          <a:latin typeface="Calibri" panose="020F0502020204030204" pitchFamily="34" charset="0"/>
                          <a:ea typeface="+mn-ea"/>
                          <a:cs typeface="Calibri" panose="020F0502020204030204" pitchFamily="34" charset="0"/>
                        </a:rPr>
                        <a:t>P30</a:t>
                      </a:r>
                    </a:p>
                  </a:txBody>
                  <a:tcPr>
                    <a:solidFill>
                      <a:schemeClr val="bg1"/>
                    </a:solidFill>
                  </a:tcPr>
                </a:tc>
                <a:extLst>
                  <a:ext uri="{0D108BD9-81ED-4DB2-BD59-A6C34878D82A}">
                    <a16:rowId xmlns:a16="http://schemas.microsoft.com/office/drawing/2014/main" val="1646464905"/>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24" action="ppaction://hlinksldjump">
                            <a:extLst>
                              <a:ext uri="{A12FA001-AC4F-418D-AE19-62706E023703}">
                                <ahyp:hlinkClr xmlns:ahyp="http://schemas.microsoft.com/office/drawing/2018/hyperlinkcolor" val="tx"/>
                              </a:ext>
                            </a:extLst>
                          </a:hlinkClick>
                        </a:rPr>
                        <a:t>Prothèses auditives </a:t>
                      </a:r>
                      <a:endParaRPr lang="fr-FR" dirty="0">
                        <a:solidFill>
                          <a:srgbClr val="FF5050"/>
                        </a:solidFill>
                      </a:endParaRPr>
                    </a:p>
                  </a:txBody>
                  <a:tcPr>
                    <a:solidFill>
                      <a:schemeClr val="bg1">
                        <a:lumMod val="95000"/>
                      </a:schemeClr>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P32</a:t>
                      </a:r>
                    </a:p>
                  </a:txBody>
                  <a:tcPr>
                    <a:solidFill>
                      <a:schemeClr val="bg1">
                        <a:lumMod val="95000"/>
                      </a:schemeClr>
                    </a:solidFill>
                  </a:tcPr>
                </a:tc>
                <a:extLst>
                  <a:ext uri="{0D108BD9-81ED-4DB2-BD59-A6C34878D82A}">
                    <a16:rowId xmlns:a16="http://schemas.microsoft.com/office/drawing/2014/main" val="2993238656"/>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25" action="ppaction://hlinksldjump">
                            <a:extLst>
                              <a:ext uri="{A12FA001-AC4F-418D-AE19-62706E023703}">
                                <ahyp:hlinkClr xmlns:ahyp="http://schemas.microsoft.com/office/drawing/2018/hyperlinkcolor" val="tx"/>
                              </a:ext>
                            </a:extLst>
                          </a:hlinkClick>
                        </a:rPr>
                        <a:t>Autres prothèses ou orthèses</a:t>
                      </a:r>
                      <a:r>
                        <a:rPr lang="fr-FR" sz="1050" b="1" dirty="0">
                          <a:solidFill>
                            <a:srgbClr val="FF5050"/>
                          </a:solidFill>
                          <a:latin typeface="Calibri Light" panose="020F0302020204030204" pitchFamily="34" charset="0"/>
                          <a:cs typeface="Calibri Light" panose="020F0302020204030204" pitchFamily="34" charset="0"/>
                          <a:hlinkClick r:id="rId25" action="ppaction://hlinksldjump">
                            <a:extLst>
                              <a:ext uri="{A12FA001-AC4F-418D-AE19-62706E023703}">
                                <ahyp:hlinkClr xmlns:ahyp="http://schemas.microsoft.com/office/drawing/2018/hyperlinkcolor" val="tx"/>
                              </a:ext>
                            </a:extLst>
                          </a:hlinkClick>
                        </a:rPr>
                        <a:t> </a:t>
                      </a:r>
                      <a:endParaRPr lang="fr-FR" dirty="0">
                        <a:solidFill>
                          <a:srgbClr val="FF5050"/>
                        </a:solidFill>
                      </a:endParaRPr>
                    </a:p>
                  </a:txBody>
                  <a:tcPr>
                    <a:solidFill>
                      <a:schemeClr val="bg1"/>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P33</a:t>
                      </a:r>
                    </a:p>
                  </a:txBody>
                  <a:tcPr>
                    <a:solidFill>
                      <a:schemeClr val="bg1"/>
                    </a:solidFill>
                  </a:tcPr>
                </a:tc>
                <a:extLst>
                  <a:ext uri="{0D108BD9-81ED-4DB2-BD59-A6C34878D82A}">
                    <a16:rowId xmlns:a16="http://schemas.microsoft.com/office/drawing/2014/main" val="1097032860"/>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26" action="ppaction://hlinksldjump">
                            <a:extLst>
                              <a:ext uri="{A12FA001-AC4F-418D-AE19-62706E023703}">
                                <ahyp:hlinkClr xmlns:ahyp="http://schemas.microsoft.com/office/drawing/2018/hyperlinkcolor" val="tx"/>
                              </a:ext>
                            </a:extLst>
                          </a:hlinkClick>
                        </a:rPr>
                        <a:t>Fauteuil roulant</a:t>
                      </a:r>
                      <a:r>
                        <a:rPr lang="fr-FR" sz="1050" b="1" dirty="0">
                          <a:solidFill>
                            <a:srgbClr val="FF5050"/>
                          </a:solidFill>
                          <a:latin typeface="Calibri Light" panose="020F0302020204030204" pitchFamily="34" charset="0"/>
                          <a:cs typeface="Calibri Light" panose="020F0302020204030204" pitchFamily="34" charset="0"/>
                          <a:hlinkClick r:id="rId26" action="ppaction://hlinksldjump">
                            <a:extLst>
                              <a:ext uri="{A12FA001-AC4F-418D-AE19-62706E023703}">
                                <ahyp:hlinkClr xmlns:ahyp="http://schemas.microsoft.com/office/drawing/2018/hyperlinkcolor" val="tx"/>
                              </a:ext>
                            </a:extLst>
                          </a:hlinkClick>
                        </a:rPr>
                        <a:t> </a:t>
                      </a:r>
                      <a:endParaRPr lang="fr-FR" dirty="0">
                        <a:solidFill>
                          <a:srgbClr val="FF5050"/>
                        </a:solidFill>
                      </a:endParaRPr>
                    </a:p>
                  </a:txBody>
                  <a:tcPr>
                    <a:solidFill>
                      <a:schemeClr val="bg1">
                        <a:lumMod val="95000"/>
                      </a:schemeClr>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P34</a:t>
                      </a:r>
                    </a:p>
                  </a:txBody>
                  <a:tcPr>
                    <a:solidFill>
                      <a:schemeClr val="bg1">
                        <a:lumMod val="95000"/>
                      </a:schemeClr>
                    </a:solidFill>
                  </a:tcPr>
                </a:tc>
                <a:extLst>
                  <a:ext uri="{0D108BD9-81ED-4DB2-BD59-A6C34878D82A}">
                    <a16:rowId xmlns:a16="http://schemas.microsoft.com/office/drawing/2014/main" val="2890644017"/>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FF5050"/>
                          </a:solidFill>
                          <a:latin typeface="Calibri Light" panose="020F0302020204030204" pitchFamily="34" charset="0"/>
                          <a:cs typeface="Calibri Light" panose="020F0302020204030204" pitchFamily="34" charset="0"/>
                          <a:hlinkClick r:id="rId27" action="ppaction://hlinksldjump">
                            <a:extLst>
                              <a:ext uri="{A12FA001-AC4F-418D-AE19-62706E023703}">
                                <ahyp:hlinkClr xmlns:ahyp="http://schemas.microsoft.com/office/drawing/2018/hyperlinkcolor" val="tx"/>
                              </a:ext>
                            </a:extLst>
                          </a:hlinkClick>
                        </a:rPr>
                        <a:t>Aide au déménagement</a:t>
                      </a:r>
                      <a:endParaRPr lang="fr-FR" sz="1050" dirty="0">
                        <a:solidFill>
                          <a:srgbClr val="FF5050"/>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P35</a:t>
                      </a:r>
                    </a:p>
                  </a:txBody>
                  <a:tcPr>
                    <a:solidFill>
                      <a:schemeClr val="bg1"/>
                    </a:solidFill>
                  </a:tcPr>
                </a:tc>
                <a:extLst>
                  <a:ext uri="{0D108BD9-81ED-4DB2-BD59-A6C34878D82A}">
                    <a16:rowId xmlns:a16="http://schemas.microsoft.com/office/drawing/2014/main" val="3484025659"/>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28" action="ppaction://hlinksldjump">
                            <a:extLst>
                              <a:ext uri="{A12FA001-AC4F-418D-AE19-62706E023703}">
                                <ahyp:hlinkClr xmlns:ahyp="http://schemas.microsoft.com/office/drawing/2018/hyperlinkcolor" val="tx"/>
                              </a:ext>
                            </a:extLst>
                          </a:hlinkClick>
                        </a:rPr>
                        <a:t>Transport adapté domicile/ travail</a:t>
                      </a:r>
                      <a:r>
                        <a:rPr lang="fr-FR" sz="1050" b="1" dirty="0">
                          <a:solidFill>
                            <a:srgbClr val="FF5050"/>
                          </a:solidFill>
                          <a:latin typeface="Calibri Light" panose="020F0302020204030204" pitchFamily="34" charset="0"/>
                          <a:cs typeface="Calibri Light" panose="020F0302020204030204" pitchFamily="34" charset="0"/>
                          <a:hlinkClick r:id="rId28" action="ppaction://hlinksldjump">
                            <a:extLst>
                              <a:ext uri="{A12FA001-AC4F-418D-AE19-62706E023703}">
                                <ahyp:hlinkClr xmlns:ahyp="http://schemas.microsoft.com/office/drawing/2018/hyperlinkcolor" val="tx"/>
                              </a:ext>
                            </a:extLst>
                          </a:hlinkClick>
                        </a:rPr>
                        <a:t> </a:t>
                      </a:r>
                      <a:endParaRPr lang="fr-FR" dirty="0">
                        <a:solidFill>
                          <a:srgbClr val="FF5050"/>
                        </a:solidFill>
                      </a:endParaRPr>
                    </a:p>
                  </a:txBody>
                  <a:tcPr>
                    <a:solidFill>
                      <a:schemeClr val="bg1">
                        <a:lumMod val="95000"/>
                      </a:schemeClr>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P36</a:t>
                      </a:r>
                    </a:p>
                  </a:txBody>
                  <a:tcPr>
                    <a:solidFill>
                      <a:schemeClr val="bg1">
                        <a:lumMod val="95000"/>
                      </a:schemeClr>
                    </a:solidFill>
                  </a:tcPr>
                </a:tc>
                <a:extLst>
                  <a:ext uri="{0D108BD9-81ED-4DB2-BD59-A6C34878D82A}">
                    <a16:rowId xmlns:a16="http://schemas.microsoft.com/office/drawing/2014/main" val="2367029147"/>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29" action="ppaction://hlinksldjump">
                            <a:extLst>
                              <a:ext uri="{A12FA001-AC4F-418D-AE19-62706E023703}">
                                <ahyp:hlinkClr xmlns:ahyp="http://schemas.microsoft.com/office/drawing/2018/hyperlinkcolor" val="tx"/>
                              </a:ext>
                            </a:extLst>
                          </a:hlinkClick>
                        </a:rPr>
                        <a:t>Transport adapté dans le cadre des activités professionnelles</a:t>
                      </a:r>
                      <a:r>
                        <a:rPr lang="fr-FR" sz="1050" b="1" dirty="0">
                          <a:solidFill>
                            <a:srgbClr val="FF5050"/>
                          </a:solidFill>
                          <a:latin typeface="Calibri Light" panose="020F0302020204030204" pitchFamily="34" charset="0"/>
                          <a:cs typeface="Calibri Light" panose="020F0302020204030204" pitchFamily="34" charset="0"/>
                          <a:hlinkClick r:id="rId29" action="ppaction://hlinksldjump">
                            <a:extLst>
                              <a:ext uri="{A12FA001-AC4F-418D-AE19-62706E023703}">
                                <ahyp:hlinkClr xmlns:ahyp="http://schemas.microsoft.com/office/drawing/2018/hyperlinkcolor" val="tx"/>
                              </a:ext>
                            </a:extLst>
                          </a:hlinkClick>
                        </a:rPr>
                        <a:t> </a:t>
                      </a:r>
                      <a:endParaRPr lang="fr-FR" dirty="0">
                        <a:solidFill>
                          <a:srgbClr val="FF5050"/>
                        </a:solidFill>
                      </a:endParaRPr>
                    </a:p>
                  </a:txBody>
                  <a:tcPr>
                    <a:solidFill>
                      <a:schemeClr val="bg1"/>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P38</a:t>
                      </a:r>
                    </a:p>
                  </a:txBody>
                  <a:tcPr>
                    <a:solidFill>
                      <a:schemeClr val="bg1"/>
                    </a:solidFill>
                  </a:tcPr>
                </a:tc>
                <a:extLst>
                  <a:ext uri="{0D108BD9-81ED-4DB2-BD59-A6C34878D82A}">
                    <a16:rowId xmlns:a16="http://schemas.microsoft.com/office/drawing/2014/main" val="3288401336"/>
                  </a:ext>
                </a:extLst>
              </a:tr>
              <a:tr h="183749">
                <a:tc>
                  <a:txBody>
                    <a:bodyPr/>
                    <a:lstStyle/>
                    <a:p>
                      <a:r>
                        <a:rPr lang="fr-FR" sz="1050" dirty="0">
                          <a:solidFill>
                            <a:srgbClr val="FF5050"/>
                          </a:solidFill>
                          <a:latin typeface="Calibri Light" panose="020F0302020204030204" pitchFamily="34" charset="0"/>
                          <a:cs typeface="Calibri Light" panose="020F0302020204030204" pitchFamily="34" charset="0"/>
                          <a:hlinkClick r:id="rId30" action="ppaction://hlinksldjump">
                            <a:extLst>
                              <a:ext uri="{A12FA001-AC4F-418D-AE19-62706E023703}">
                                <ahyp:hlinkClr xmlns:ahyp="http://schemas.microsoft.com/office/drawing/2018/hyperlinkcolor" val="tx"/>
                              </a:ext>
                            </a:extLst>
                          </a:hlinkClick>
                        </a:rPr>
                        <a:t>Aménagement du véhicule personnel</a:t>
                      </a:r>
                      <a:r>
                        <a:rPr lang="fr-FR" sz="1050" b="1" dirty="0">
                          <a:solidFill>
                            <a:srgbClr val="FF5050"/>
                          </a:solidFill>
                          <a:latin typeface="Calibri Light" panose="020F0302020204030204" pitchFamily="34" charset="0"/>
                          <a:cs typeface="Calibri Light" panose="020F0302020204030204" pitchFamily="34" charset="0"/>
                          <a:hlinkClick r:id="rId30" action="ppaction://hlinksldjump">
                            <a:extLst>
                              <a:ext uri="{A12FA001-AC4F-418D-AE19-62706E023703}">
                                <ahyp:hlinkClr xmlns:ahyp="http://schemas.microsoft.com/office/drawing/2018/hyperlinkcolor" val="tx"/>
                              </a:ext>
                            </a:extLst>
                          </a:hlinkClick>
                        </a:rPr>
                        <a:t> </a:t>
                      </a:r>
                      <a:endParaRPr lang="fr-FR" dirty="0">
                        <a:solidFill>
                          <a:srgbClr val="FF5050"/>
                        </a:solidFill>
                      </a:endParaRPr>
                    </a:p>
                  </a:txBody>
                  <a:tcPr>
                    <a:solidFill>
                      <a:schemeClr val="bg1">
                        <a:lumMod val="95000"/>
                      </a:schemeClr>
                    </a:solidFill>
                  </a:tcPr>
                </a:tc>
                <a:tc>
                  <a:txBody>
                    <a:bodyPr/>
                    <a:lstStyle/>
                    <a:p>
                      <a:r>
                        <a:rPr lang="fr-FR" sz="1013" kern="1200" dirty="0">
                          <a:solidFill>
                            <a:srgbClr val="FF5050"/>
                          </a:solidFill>
                          <a:latin typeface="Calibri" panose="020F0502020204030204" pitchFamily="34" charset="0"/>
                          <a:ea typeface="+mn-ea"/>
                          <a:cs typeface="Calibri" panose="020F0502020204030204" pitchFamily="34" charset="0"/>
                        </a:rPr>
                        <a:t>P40</a:t>
                      </a:r>
                    </a:p>
                  </a:txBody>
                  <a:tcPr>
                    <a:solidFill>
                      <a:schemeClr val="bg1">
                        <a:lumMod val="95000"/>
                      </a:schemeClr>
                    </a:solidFill>
                  </a:tcPr>
                </a:tc>
                <a:extLst>
                  <a:ext uri="{0D108BD9-81ED-4DB2-BD59-A6C34878D82A}">
                    <a16:rowId xmlns:a16="http://schemas.microsoft.com/office/drawing/2014/main" val="3036147678"/>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1" action="ppaction://hlinksldjump">
                            <a:extLst>
                              <a:ext uri="{A12FA001-AC4F-418D-AE19-62706E023703}">
                                <ahyp:hlinkClr xmlns:ahyp="http://schemas.microsoft.com/office/drawing/2018/hyperlinkcolor" val="tx"/>
                              </a:ext>
                            </a:extLst>
                          </a:hlinkClick>
                        </a:rPr>
                        <a:t>Tutorat</a:t>
                      </a:r>
                      <a:endParaRPr lang="fr-FR" sz="1050" b="1" dirty="0">
                        <a:solidFill>
                          <a:srgbClr val="33969F"/>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P41</a:t>
                      </a:r>
                    </a:p>
                  </a:txBody>
                  <a:tcPr>
                    <a:solidFill>
                      <a:schemeClr val="bg1"/>
                    </a:solidFill>
                  </a:tcPr>
                </a:tc>
                <a:extLst>
                  <a:ext uri="{0D108BD9-81ED-4DB2-BD59-A6C34878D82A}">
                    <a16:rowId xmlns:a16="http://schemas.microsoft.com/office/drawing/2014/main" val="4253808088"/>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2" action="ppaction://hlinksldjump">
                            <a:extLst>
                              <a:ext uri="{A12FA001-AC4F-418D-AE19-62706E023703}">
                                <ahyp:hlinkClr xmlns:ahyp="http://schemas.microsoft.com/office/drawing/2018/hyperlinkcolor" val="tx"/>
                              </a:ext>
                            </a:extLst>
                          </a:hlinkClick>
                        </a:rPr>
                        <a:t>Accompagnement socio-pédagogique</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P43</a:t>
                      </a:r>
                    </a:p>
                  </a:txBody>
                  <a:tcPr>
                    <a:solidFill>
                      <a:schemeClr val="bg1">
                        <a:lumMod val="95000"/>
                      </a:schemeClr>
                    </a:solidFill>
                  </a:tcPr>
                </a:tc>
                <a:extLst>
                  <a:ext uri="{0D108BD9-81ED-4DB2-BD59-A6C34878D82A}">
                    <a16:rowId xmlns:a16="http://schemas.microsoft.com/office/drawing/2014/main" val="4124414246"/>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3" action="ppaction://hlinksldjump">
                            <a:extLst>
                              <a:ext uri="{A12FA001-AC4F-418D-AE19-62706E023703}">
                                <ahyp:hlinkClr xmlns:ahyp="http://schemas.microsoft.com/office/drawing/2018/hyperlinkcolor" val="tx"/>
                              </a:ext>
                            </a:extLst>
                          </a:hlinkClick>
                        </a:rPr>
                        <a:t>Prime d'insertion (CUI-CAE-PEC, Emploi d'avenir)</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P44</a:t>
                      </a:r>
                    </a:p>
                  </a:txBody>
                  <a:tcPr>
                    <a:solidFill>
                      <a:schemeClr val="bg1"/>
                    </a:solidFill>
                  </a:tcPr>
                </a:tc>
                <a:extLst>
                  <a:ext uri="{0D108BD9-81ED-4DB2-BD59-A6C34878D82A}">
                    <a16:rowId xmlns:a16="http://schemas.microsoft.com/office/drawing/2014/main" val="3690696197"/>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4" action="ppaction://hlinksldjump">
                            <a:extLst>
                              <a:ext uri="{A12FA001-AC4F-418D-AE19-62706E023703}">
                                <ahyp:hlinkClr xmlns:ahyp="http://schemas.microsoft.com/office/drawing/2018/hyperlinkcolor" val="tx"/>
                              </a:ext>
                            </a:extLst>
                          </a:hlinkClick>
                        </a:rPr>
                        <a:t>Etude ergonomique de poste et analyse de la situation de travail</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P45</a:t>
                      </a:r>
                    </a:p>
                  </a:txBody>
                  <a:tcPr>
                    <a:solidFill>
                      <a:schemeClr val="bg1">
                        <a:lumMod val="95000"/>
                      </a:schemeClr>
                    </a:solidFill>
                  </a:tcPr>
                </a:tc>
                <a:extLst>
                  <a:ext uri="{0D108BD9-81ED-4DB2-BD59-A6C34878D82A}">
                    <a16:rowId xmlns:a16="http://schemas.microsoft.com/office/drawing/2014/main" val="1792992842"/>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5" action="ppaction://hlinksldjump">
                            <a:extLst>
                              <a:ext uri="{A12FA001-AC4F-418D-AE19-62706E023703}">
                                <ahyp:hlinkClr xmlns:ahyp="http://schemas.microsoft.com/office/drawing/2018/hyperlinkcolor" val="tx"/>
                              </a:ext>
                            </a:extLst>
                          </a:hlinkClick>
                        </a:rPr>
                        <a:t>Aménagement de l'environnement de travail</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P46</a:t>
                      </a:r>
                    </a:p>
                  </a:txBody>
                  <a:tcPr>
                    <a:solidFill>
                      <a:schemeClr val="bg1"/>
                    </a:solidFill>
                  </a:tcPr>
                </a:tc>
                <a:extLst>
                  <a:ext uri="{0D108BD9-81ED-4DB2-BD59-A6C34878D82A}">
                    <a16:rowId xmlns:a16="http://schemas.microsoft.com/office/drawing/2014/main" val="3155527229"/>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6" action="ppaction://hlinksldjump">
                            <a:extLst>
                              <a:ext uri="{A12FA001-AC4F-418D-AE19-62706E023703}">
                                <ahyp:hlinkClr xmlns:ahyp="http://schemas.microsoft.com/office/drawing/2018/hyperlinkcolor" val="tx"/>
                              </a:ext>
                            </a:extLst>
                          </a:hlinkClick>
                        </a:rPr>
                        <a:t>Auxiliaire dans le cadre des actes quotidiens dans la vie professionnelle</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P47</a:t>
                      </a:r>
                    </a:p>
                  </a:txBody>
                  <a:tcPr>
                    <a:solidFill>
                      <a:schemeClr val="bg1">
                        <a:lumMod val="95000"/>
                      </a:schemeClr>
                    </a:solidFill>
                  </a:tcPr>
                </a:tc>
                <a:extLst>
                  <a:ext uri="{0D108BD9-81ED-4DB2-BD59-A6C34878D82A}">
                    <a16:rowId xmlns:a16="http://schemas.microsoft.com/office/drawing/2014/main" val="2348451315"/>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7" action="ppaction://hlinksldjump">
                            <a:extLst>
                              <a:ext uri="{A12FA001-AC4F-418D-AE19-62706E023703}">
                                <ahyp:hlinkClr xmlns:ahyp="http://schemas.microsoft.com/office/drawing/2018/hyperlinkcolor" val="tx"/>
                              </a:ext>
                            </a:extLst>
                          </a:hlinkClick>
                        </a:rPr>
                        <a:t>Interprète en langue des signes, codeur, transcripteur, </a:t>
                      </a:r>
                      <a:r>
                        <a:rPr lang="fr-FR" sz="1050" dirty="0" err="1">
                          <a:solidFill>
                            <a:srgbClr val="33969F"/>
                          </a:solidFill>
                          <a:latin typeface="Calibri Light" panose="020F0302020204030204" pitchFamily="34" charset="0"/>
                          <a:cs typeface="Calibri Light" panose="020F0302020204030204" pitchFamily="34" charset="0"/>
                          <a:hlinkClick r:id="rId37" action="ppaction://hlinksldjump">
                            <a:extLst>
                              <a:ext uri="{A12FA001-AC4F-418D-AE19-62706E023703}">
                                <ahyp:hlinkClr xmlns:ahyp="http://schemas.microsoft.com/office/drawing/2018/hyperlinkcolor" val="tx"/>
                              </a:ext>
                            </a:extLst>
                          </a:hlinkClick>
                        </a:rPr>
                        <a:t>visio</a:t>
                      </a:r>
                      <a:r>
                        <a:rPr lang="fr-FR" sz="1050" dirty="0">
                          <a:solidFill>
                            <a:srgbClr val="33969F"/>
                          </a:solidFill>
                          <a:latin typeface="Calibri Light" panose="020F0302020204030204" pitchFamily="34" charset="0"/>
                          <a:cs typeface="Calibri Light" panose="020F0302020204030204" pitchFamily="34" charset="0"/>
                          <a:hlinkClick r:id="rId37" action="ppaction://hlinksldjump">
                            <a:extLst>
                              <a:ext uri="{A12FA001-AC4F-418D-AE19-62706E023703}">
                                <ahyp:hlinkClr xmlns:ahyp="http://schemas.microsoft.com/office/drawing/2018/hyperlinkcolor" val="tx"/>
                              </a:ext>
                            </a:extLst>
                          </a:hlinkClick>
                        </a:rPr>
                        <a:t> interprétation en LSF</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P48</a:t>
                      </a:r>
                    </a:p>
                  </a:txBody>
                  <a:tcPr>
                    <a:solidFill>
                      <a:schemeClr val="bg1"/>
                    </a:solidFill>
                  </a:tcPr>
                </a:tc>
                <a:extLst>
                  <a:ext uri="{0D108BD9-81ED-4DB2-BD59-A6C34878D82A}">
                    <a16:rowId xmlns:a16="http://schemas.microsoft.com/office/drawing/2014/main" val="1790781983"/>
                  </a:ext>
                </a:extLst>
              </a:tr>
              <a:tr h="183749">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fr-FR" sz="1050" dirty="0">
                          <a:solidFill>
                            <a:srgbClr val="33969F"/>
                          </a:solidFill>
                          <a:latin typeface="Calibri Light" panose="020F0302020204030204" pitchFamily="34" charset="0"/>
                          <a:cs typeface="Calibri Light" panose="020F0302020204030204" pitchFamily="34" charset="0"/>
                          <a:hlinkClick r:id="rId38" action="ppaction://hlinksldjump">
                            <a:extLst>
                              <a:ext uri="{A12FA001-AC4F-418D-AE19-62706E023703}">
                                <ahyp:hlinkClr xmlns:ahyp="http://schemas.microsoft.com/office/drawing/2018/hyperlinkcolor" val="tx"/>
                              </a:ext>
                            </a:extLst>
                          </a:hlinkClick>
                        </a:rPr>
                        <a:t>Dispositif d'accompagnement pour l'emploi des personnes en situation de handicap</a:t>
                      </a:r>
                      <a:endParaRPr lang="fr-FR" sz="1050" dirty="0">
                        <a:solidFill>
                          <a:srgbClr val="33969F"/>
                        </a:solidFill>
                        <a:latin typeface="Calibri Light" panose="020F0302020204030204" pitchFamily="34" charset="0"/>
                        <a:cs typeface="Calibri Light" panose="020F0302020204030204" pitchFamily="34" charset="0"/>
                      </a:endParaRPr>
                    </a:p>
                  </a:txBody>
                  <a:tcPr>
                    <a:solidFill>
                      <a:schemeClr val="bg1">
                        <a:lumMod val="95000"/>
                      </a:schemeClr>
                    </a:solidFill>
                  </a:tcPr>
                </a:tc>
                <a:tc>
                  <a:txBody>
                    <a:bodyPr/>
                    <a:lstStyle/>
                    <a:p>
                      <a:r>
                        <a:rPr lang="fr-FR" sz="1013" kern="1200" dirty="0">
                          <a:solidFill>
                            <a:srgbClr val="33969F"/>
                          </a:solidFill>
                          <a:latin typeface="Calibri" panose="020F0502020204030204" pitchFamily="34" charset="0"/>
                          <a:ea typeface="+mn-ea"/>
                          <a:cs typeface="Calibri" panose="020F0502020204030204" pitchFamily="34" charset="0"/>
                        </a:rPr>
                        <a:t>P49</a:t>
                      </a:r>
                    </a:p>
                  </a:txBody>
                  <a:tcPr>
                    <a:solidFill>
                      <a:schemeClr val="bg1">
                        <a:lumMod val="95000"/>
                      </a:schemeClr>
                    </a:solidFill>
                  </a:tcPr>
                </a:tc>
                <a:extLst>
                  <a:ext uri="{0D108BD9-81ED-4DB2-BD59-A6C34878D82A}">
                    <a16:rowId xmlns:a16="http://schemas.microsoft.com/office/drawing/2014/main" val="2338565851"/>
                  </a:ext>
                </a:extLst>
              </a:tr>
            </a:tbl>
          </a:graphicData>
        </a:graphic>
      </p:graphicFrame>
      <p:sp>
        <p:nvSpPr>
          <p:cNvPr id="21" name="ZoneTexte 20">
            <a:extLst>
              <a:ext uri="{FF2B5EF4-FFF2-40B4-BE49-F238E27FC236}">
                <a16:creationId xmlns:a16="http://schemas.microsoft.com/office/drawing/2014/main" id="{711A9BB6-68ED-4077-B058-B69C5487531A}"/>
              </a:ext>
            </a:extLst>
          </p:cNvPr>
          <p:cNvSpPr txBox="1"/>
          <p:nvPr/>
        </p:nvSpPr>
        <p:spPr>
          <a:xfrm rot="16200000">
            <a:off x="-566832" y="2093521"/>
            <a:ext cx="1898935" cy="276722"/>
          </a:xfrm>
          <a:prstGeom prst="rect">
            <a:avLst/>
          </a:prstGeom>
          <a:solidFill>
            <a:srgbClr val="002060"/>
          </a:solidFill>
        </p:spPr>
        <p:txBody>
          <a:bodyPr wrap="square" rtlCol="0">
            <a:spAutoFit/>
          </a:bodyPr>
          <a:lstStyle/>
          <a:p>
            <a:pPr algn="ctr"/>
            <a:r>
              <a:rPr lang="fr-FR" sz="1200" dirty="0">
                <a:solidFill>
                  <a:schemeClr val="bg1"/>
                </a:solidFill>
                <a:latin typeface="Calibri" panose="020F0502020204030204" pitchFamily="34" charset="0"/>
                <a:cs typeface="Calibri" panose="020F0502020204030204" pitchFamily="34" charset="0"/>
              </a:rPr>
              <a:t>Prestations</a:t>
            </a:r>
          </a:p>
        </p:txBody>
      </p:sp>
      <p:sp>
        <p:nvSpPr>
          <p:cNvPr id="22" name="ZoneTexte 21">
            <a:extLst>
              <a:ext uri="{FF2B5EF4-FFF2-40B4-BE49-F238E27FC236}">
                <a16:creationId xmlns:a16="http://schemas.microsoft.com/office/drawing/2014/main" id="{53A53DAE-F470-4FC7-9390-BBC2C594DE34}"/>
              </a:ext>
            </a:extLst>
          </p:cNvPr>
          <p:cNvSpPr txBox="1"/>
          <p:nvPr/>
        </p:nvSpPr>
        <p:spPr>
          <a:xfrm rot="16200000">
            <a:off x="-1018529" y="4455168"/>
            <a:ext cx="2795395" cy="276723"/>
          </a:xfrm>
          <a:prstGeom prst="rect">
            <a:avLst/>
          </a:prstGeom>
          <a:solidFill>
            <a:srgbClr val="002060"/>
          </a:solidFill>
        </p:spPr>
        <p:txBody>
          <a:bodyPr wrap="square" rtlCol="0">
            <a:spAutoFit/>
          </a:bodyPr>
          <a:lstStyle/>
          <a:p>
            <a:pPr algn="ctr"/>
            <a:r>
              <a:rPr lang="fr-FR" sz="1200" dirty="0">
                <a:solidFill>
                  <a:schemeClr val="bg1"/>
                </a:solidFill>
                <a:latin typeface="Calibri" panose="020F0502020204030204" pitchFamily="34" charset="0"/>
                <a:cs typeface="Calibri" panose="020F0502020204030204" pitchFamily="34" charset="0"/>
              </a:rPr>
              <a:t>Aides financières</a:t>
            </a:r>
          </a:p>
        </p:txBody>
      </p:sp>
    </p:spTree>
    <p:extLst>
      <p:ext uri="{BB962C8B-B14F-4D97-AF65-F5344CB8AC3E}">
        <p14:creationId xmlns:p14="http://schemas.microsoft.com/office/powerpoint/2010/main" val="2216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4016132472"/>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013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18165" y="342290"/>
            <a:ext cx="8532430" cy="524538"/>
          </a:xfrm>
        </p:spPr>
        <p:txBody>
          <a:bodyPr/>
          <a:lstStyle/>
          <a:p>
            <a:pPr>
              <a:lnSpc>
                <a:spcPct val="80000"/>
              </a:lnSpc>
            </a:pPr>
            <a:r>
              <a:rPr lang="fr-FR" dirty="0"/>
              <a:t>Frais et surcoûts liés aux actions de formation (1/2)</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384519" y="1398993"/>
            <a:ext cx="2791695" cy="4581849"/>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Permettre aux agents en situation de handicap de participer à une formation adaptée.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le surcoût des actions de formation (transport spécifique, frais relatifs à un lieu de stage spécifique, hébergement spécifique, objectifs et ingénierie pédagogique spécifiques, frais relatifs à une adaptation de durée du stage, frais relatifs à l’adaptation des supports pédagogiques). </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a:t>
            </a:r>
          </a:p>
          <a:p>
            <a:pPr defTabSz="844083"/>
            <a:r>
              <a:rPr lang="fr-FR" sz="1050" dirty="0">
                <a:solidFill>
                  <a:srgbClr val="20001F"/>
                </a:solidFill>
                <a:latin typeface="Calibri Light" panose="020F0302020204030204" pitchFamily="34" charset="0"/>
                <a:cs typeface="Calibri Light" panose="020F0302020204030204" pitchFamily="34" charset="0"/>
              </a:rPr>
              <a:t>Voir page suivante</a:t>
            </a:r>
          </a:p>
          <a:p>
            <a:pPr defTabSz="844083"/>
            <a:r>
              <a:rPr lang="fr-FR" sz="1050" b="1" dirty="0">
                <a:solidFill>
                  <a:srgbClr val="20001F"/>
                </a:solidFill>
                <a:latin typeface="Calibri Light" panose="020F0302020204030204" pitchFamily="34" charset="0"/>
                <a:cs typeface="Calibri Light" panose="020F0302020204030204" pitchFamily="34" charset="0"/>
              </a:rPr>
              <a:t>Renouvellement</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pour chaque formation.</a:t>
            </a:r>
          </a:p>
        </p:txBody>
      </p:sp>
      <p:sp>
        <p:nvSpPr>
          <p:cNvPr id="7" name="ZoneTexte 7">
            <a:extLst>
              <a:ext uri="{FF2B5EF4-FFF2-40B4-BE49-F238E27FC236}">
                <a16:creationId xmlns:a16="http://schemas.microsoft.com/office/drawing/2014/main" id="{CAB3C3FB-C87F-4A9E-BEAB-3A4C0E68ED56}"/>
              </a:ext>
            </a:extLst>
          </p:cNvPr>
          <p:cNvSpPr txBox="1"/>
          <p:nvPr/>
        </p:nvSpPr>
        <p:spPr>
          <a:xfrm>
            <a:off x="783208" y="1222041"/>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352559" y="1402651"/>
            <a:ext cx="5536259" cy="92880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apte avec restriction, Disponibilité d’office pour raison de santé)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538904" y="1156465"/>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377953" y="2520906"/>
            <a:ext cx="5536259" cy="341522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i</a:t>
            </a:r>
            <a:r>
              <a:rPr lang="fr-FR" sz="1050" dirty="0">
                <a:solidFill>
                  <a:srgbClr val="000000"/>
                </a:solidFill>
                <a:latin typeface="Calibri Light" panose="020F0302020204030204" pitchFamily="34" charset="0"/>
                <a:cs typeface="Calibri Light" panose="020F0302020204030204" pitchFamily="34" charset="0"/>
              </a:rPr>
              <a:t> 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9"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 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pour les surcoûts liés à la formation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non prise en charge du CNFPT ou ANFH </a:t>
            </a:r>
          </a:p>
          <a:p>
            <a:pPr defTabSz="844083"/>
            <a:r>
              <a:rPr lang="fr-FR" sz="1050" dirty="0">
                <a:solidFill>
                  <a:srgbClr val="000000"/>
                </a:solidFill>
                <a:latin typeface="Calibri Light" panose="020F0302020204030204" pitchFamily="34" charset="0"/>
                <a:cs typeface="Calibri Light" panose="020F0302020204030204" pitchFamily="34" charset="0"/>
              </a:rPr>
              <a:t>- Convention de formation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présence - RIB de l’employeur </a:t>
            </a:r>
          </a:p>
          <a:p>
            <a:pPr defTabSz="844083"/>
            <a:r>
              <a:rPr lang="fr-FR" sz="1050" dirty="0">
                <a:solidFill>
                  <a:srgbClr val="000000"/>
                </a:solidFill>
                <a:latin typeface="Calibri Light" panose="020F0302020204030204" pitchFamily="34" charset="0"/>
                <a:cs typeface="Calibri Light" panose="020F0302020204030204" pitchFamily="34" charset="0"/>
              </a:rPr>
              <a: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840841" y="2415062"/>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6005067"/>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19" name="ZoneTexte 18">
            <a:extLst>
              <a:ext uri="{FF2B5EF4-FFF2-40B4-BE49-F238E27FC236}">
                <a16:creationId xmlns:a16="http://schemas.microsoft.com/office/drawing/2014/main" id="{47663A42-ED9C-4769-AB85-02C9FA23C355}"/>
              </a:ext>
            </a:extLst>
          </p:cNvPr>
          <p:cNvSpPr txBox="1"/>
          <p:nvPr/>
        </p:nvSpPr>
        <p:spPr>
          <a:xfrm>
            <a:off x="218165" y="911508"/>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Financer les coûts liés à la formation»</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05B87E00-C605-462A-9F4E-6E86CF39D3F8}"/>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5" name="Triangle rectangle 24">
            <a:extLst>
              <a:ext uri="{FF2B5EF4-FFF2-40B4-BE49-F238E27FC236}">
                <a16:creationId xmlns:a16="http://schemas.microsoft.com/office/drawing/2014/main" id="{1214DFB3-93E7-499B-B7E5-0C4AC26411BC}"/>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7" name="Espace réservé du contenu 10" descr="Livre fermé">
            <a:extLst>
              <a:ext uri="{FF2B5EF4-FFF2-40B4-BE49-F238E27FC236}">
                <a16:creationId xmlns:a16="http://schemas.microsoft.com/office/drawing/2014/main" id="{BFF5FCC8-76DB-4485-8B46-50EA57E5A91E}"/>
              </a:ext>
            </a:extLst>
          </p:cNvPr>
          <p:cNvPicPr>
            <a:picLocks noGrp="1" noChangeAspect="1"/>
          </p:cNvPicPr>
          <p:nvPr>
            <p:ph sz="quarter" idx="11"/>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0686" y="131207"/>
            <a:ext cx="389265" cy="359322"/>
          </a:xfrm>
        </p:spPr>
      </p:pic>
      <p:sp>
        <p:nvSpPr>
          <p:cNvPr id="28" name="ZoneTexte 11">
            <a:hlinkClick r:id="rId12" action="ppaction://hlinksldjump"/>
            <a:extLst>
              <a:ext uri="{FF2B5EF4-FFF2-40B4-BE49-F238E27FC236}">
                <a16:creationId xmlns:a16="http://schemas.microsoft.com/office/drawing/2014/main" id="{0A758FAB-FCED-4784-AB87-2715393D6E45}"/>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9" name="Freeform 350">
            <a:hlinkClick r:id="" action="ppaction://hlinkshowjump?jump=firstslide"/>
            <a:extLst>
              <a:ext uri="{FF2B5EF4-FFF2-40B4-BE49-F238E27FC236}">
                <a16:creationId xmlns:a16="http://schemas.microsoft.com/office/drawing/2014/main" id="{2CD85302-5819-41E7-ADF6-6FCDA9C7BB10}"/>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87043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4133064156"/>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116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3388" y="344356"/>
            <a:ext cx="8283810" cy="524538"/>
          </a:xfrm>
        </p:spPr>
        <p:txBody>
          <a:bodyPr/>
          <a:lstStyle/>
          <a:p>
            <a:pPr>
              <a:lnSpc>
                <a:spcPct val="80000"/>
              </a:lnSpc>
            </a:pPr>
            <a:r>
              <a:rPr lang="fr-FR" dirty="0"/>
              <a:t>Frais et surcoûts liés aux actions de formation (2/2)</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65813" y="1302720"/>
            <a:ext cx="8548577" cy="3046621"/>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1)   Dans le cadre des actions de formation, 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Les surcoûts des frais de déplacement et d’hébergement spécifiques (transport spécifique, frais relatifs à un lieu de stage spécifique, hébergement spécifique) dans la limite des barèmes prévus par la réglementation applicable aux fonctionnaires civils de l’état. </a:t>
            </a:r>
          </a:p>
          <a:p>
            <a:pPr defTabSz="844083"/>
            <a:r>
              <a:rPr lang="fr-FR" sz="1050" dirty="0">
                <a:solidFill>
                  <a:srgbClr val="20001F"/>
                </a:solidFill>
                <a:latin typeface="Calibri Light" panose="020F0302020204030204" pitchFamily="34" charset="0"/>
                <a:cs typeface="Calibri Light" panose="020F0302020204030204" pitchFamily="34" charset="0"/>
              </a:rPr>
              <a:t>- Les surcoûts pédagogiques de la formation dans la limite de 150 € par jour tout compris (hébergement, déplacement).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2) Dans le cadre d’une formation liée à un reclassement ou à une reconversion professionnelle pour raison de santé ou destinée à compenser le handicap (voir fiche 31), le FIPHFP prend en charge, déduction faite des autres financements les frais de déplacement, de restauration et </a:t>
            </a:r>
          </a:p>
          <a:p>
            <a:pPr defTabSz="844083"/>
            <a:r>
              <a:rPr lang="fr-FR" sz="1050" dirty="0">
                <a:solidFill>
                  <a:srgbClr val="20001F"/>
                </a:solidFill>
                <a:latin typeface="Calibri Light" panose="020F0302020204030204" pitchFamily="34" charset="0"/>
                <a:cs typeface="Calibri Light" panose="020F0302020204030204" pitchFamily="34" charset="0"/>
              </a:rPr>
              <a:t>d’hébergement dans la limite des barèmes prévus par la réglementation applicable aux fonctionnaires civils de l’Etat dans la limite de 150 € par jour tout compris (hébergement, restauration, déplacement).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3) Dans le cadre d’un contrat d’apprentissage, le FIPHFP prend en charge : </a:t>
            </a:r>
          </a:p>
          <a:p>
            <a:pPr defTabSz="844083"/>
            <a:r>
              <a:rPr lang="fr-FR" sz="1050" dirty="0">
                <a:solidFill>
                  <a:srgbClr val="20001F"/>
                </a:solidFill>
                <a:latin typeface="Calibri Light" panose="020F0302020204030204" pitchFamily="34" charset="0"/>
                <a:cs typeface="Calibri Light" panose="020F0302020204030204" pitchFamily="34" charset="0"/>
              </a:rPr>
              <a:t> - les frais de formation dans la limite de 10 000 € par an (y compris les frais d’inscription et les surcoûts). Les demandes sur devis doivent être faites au plus tôt dans les deux mois précédant la date de la formation. </a:t>
            </a:r>
          </a:p>
          <a:p>
            <a:pPr defTabSz="844083"/>
            <a:r>
              <a:rPr lang="fr-FR" sz="1050" dirty="0">
                <a:solidFill>
                  <a:srgbClr val="20001F"/>
                </a:solidFill>
                <a:latin typeface="Calibri Light" panose="020F0302020204030204" pitchFamily="34" charset="0"/>
                <a:cs typeface="Calibri Light" panose="020F0302020204030204" pitchFamily="34" charset="0"/>
              </a:rPr>
              <a:t>- les frais de déplacement, d’hébergement et de restauration, déduction faite des autres financements dans la limite de 150 € par jour tout compris.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726758" y="1072168"/>
            <a:ext cx="3483736" cy="373859"/>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Modalités de prise en charge de l’aide</a:t>
            </a:r>
          </a:p>
        </p:txBody>
      </p:sp>
      <p:sp>
        <p:nvSpPr>
          <p:cNvPr id="22" name="Rectangle 21">
            <a:extLst>
              <a:ext uri="{FF2B5EF4-FFF2-40B4-BE49-F238E27FC236}">
                <a16:creationId xmlns:a16="http://schemas.microsoft.com/office/drawing/2014/main" id="{D05657D8-3A66-4BA9-B8FD-6C19C76218B0}"/>
              </a:ext>
            </a:extLst>
          </p:cNvPr>
          <p:cNvSpPr/>
          <p:nvPr/>
        </p:nvSpPr>
        <p:spPr bwMode="auto">
          <a:xfrm>
            <a:off x="265813" y="4558267"/>
            <a:ext cx="8548577" cy="1202257"/>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Les frais de déplacement, de restauration et d’hébergement sont remboursés uniquement sur factures sur la base d’un état récapitulatif exhaustif présenté par l’employeur. </a:t>
            </a:r>
          </a:p>
          <a:p>
            <a:pPr defTabSz="844083"/>
            <a:r>
              <a:rPr lang="fr-FR" sz="1050" dirty="0">
                <a:solidFill>
                  <a:srgbClr val="20001F"/>
                </a:solidFill>
                <a:latin typeface="Calibri Light" panose="020F0302020204030204" pitchFamily="34" charset="0"/>
                <a:cs typeface="Calibri Light" panose="020F0302020204030204" pitchFamily="34" charset="0"/>
              </a:rPr>
              <a:t>- Suite à la parution de l’ordonnance du 19 janvier 2017 et dans l’attente de son décret d’application, le FIPHFP suspend la prise en charge de cette prestation pour les personnes en arrêt maladie, en CLM, en CLD, en congé pour accident du travail…  </a:t>
            </a:r>
          </a:p>
          <a:p>
            <a:pPr defTabSz="844083"/>
            <a:r>
              <a:rPr lang="fr-FR" sz="1050" dirty="0">
                <a:solidFill>
                  <a:srgbClr val="20001F"/>
                </a:solidFill>
                <a:latin typeface="Calibri Light" panose="020F0302020204030204" pitchFamily="34" charset="0"/>
                <a:cs typeface="Calibri Light" panose="020F0302020204030204" pitchFamily="34" charset="0"/>
              </a:rPr>
              <a:t>- Dans le cadre d’un bilan de compétence ou professionnel, le FIPHFP finance les surcoûts liés à la compensation du handicap. </a:t>
            </a:r>
          </a:p>
        </p:txBody>
      </p:sp>
      <p:sp>
        <p:nvSpPr>
          <p:cNvPr id="14" name="ZoneTexte 7">
            <a:extLst>
              <a:ext uri="{FF2B5EF4-FFF2-40B4-BE49-F238E27FC236}">
                <a16:creationId xmlns:a16="http://schemas.microsoft.com/office/drawing/2014/main" id="{CEBFD32F-CEFC-423C-8C97-F8BE69340C7B}"/>
              </a:ext>
            </a:extLst>
          </p:cNvPr>
          <p:cNvSpPr txBox="1"/>
          <p:nvPr/>
        </p:nvSpPr>
        <p:spPr>
          <a:xfrm>
            <a:off x="783271" y="4396956"/>
            <a:ext cx="1164118" cy="369332"/>
          </a:xfrm>
          <a:prstGeom prst="rect">
            <a:avLst/>
          </a:prstGeom>
          <a:solidFill>
            <a:schemeClr val="bg1"/>
          </a:solidFill>
        </p:spPr>
        <p:txBody>
          <a:bodyPr wrap="square" rtlCol="0">
            <a:spAutoFit/>
          </a:bodyPr>
          <a:lstStyle/>
          <a:p>
            <a:pPr defTabSz="844083"/>
            <a:r>
              <a:rPr lang="fr-FR" b="1" cap="small" dirty="0">
                <a:solidFill>
                  <a:srgbClr val="FE6608"/>
                </a:solidFill>
                <a:latin typeface="Calibri Light" panose="020F0302020204030204" pitchFamily="34" charset="0"/>
                <a:cs typeface="Calibri Light" panose="020F0302020204030204" pitchFamily="34" charset="0"/>
              </a:rPr>
              <a:t>Précisions</a:t>
            </a:r>
          </a:p>
        </p:txBody>
      </p:sp>
      <p:sp>
        <p:nvSpPr>
          <p:cNvPr id="15" name="Rectangle 14">
            <a:extLst>
              <a:ext uri="{FF2B5EF4-FFF2-40B4-BE49-F238E27FC236}">
                <a16:creationId xmlns:a16="http://schemas.microsoft.com/office/drawing/2014/main" id="{4FD93AB9-F5D3-4804-A802-35CF7423FBFF}"/>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1" name="Triangle rectangle 20">
            <a:extLst>
              <a:ext uri="{FF2B5EF4-FFF2-40B4-BE49-F238E27FC236}">
                <a16:creationId xmlns:a16="http://schemas.microsoft.com/office/drawing/2014/main" id="{24484941-1151-4435-AB92-D6D6683C6B56}"/>
              </a:ext>
            </a:extLst>
          </p:cNvPr>
          <p:cNvSpPr/>
          <p:nvPr/>
        </p:nvSpPr>
        <p:spPr bwMode="auto">
          <a:xfrm rot="10800000">
            <a:off x="7974354" y="11347"/>
            <a:ext cx="1162737" cy="958362"/>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Espace réservé du contenu 10" descr="Livre fermé">
            <a:extLst>
              <a:ext uri="{FF2B5EF4-FFF2-40B4-BE49-F238E27FC236}">
                <a16:creationId xmlns:a16="http://schemas.microsoft.com/office/drawing/2014/main" id="{B54B741C-C781-414B-B121-1D7A46C28E3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0686" y="131207"/>
            <a:ext cx="389265" cy="359322"/>
          </a:xfrm>
          <a:prstGeom prst="rect">
            <a:avLst/>
          </a:prstGeom>
        </p:spPr>
      </p:pic>
      <p:sp>
        <p:nvSpPr>
          <p:cNvPr id="26" name="ZoneTexte 11">
            <a:hlinkClick r:id="rId9" action="ppaction://hlinksldjump"/>
            <a:extLst>
              <a:ext uri="{FF2B5EF4-FFF2-40B4-BE49-F238E27FC236}">
                <a16:creationId xmlns:a16="http://schemas.microsoft.com/office/drawing/2014/main" id="{E533D89A-A84A-46B2-9DBE-0FC91BCFF728}"/>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7" name="Freeform 350">
            <a:hlinkClick r:id="" action="ppaction://hlinkshowjump?jump=firstslide"/>
            <a:extLst>
              <a:ext uri="{FF2B5EF4-FFF2-40B4-BE49-F238E27FC236}">
                <a16:creationId xmlns:a16="http://schemas.microsoft.com/office/drawing/2014/main" id="{CA2E2D54-1C45-4F5F-B9FD-0BE523BC6CB5}"/>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191778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304205243"/>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423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63553" y="352519"/>
            <a:ext cx="7571678" cy="524538"/>
          </a:xfrm>
        </p:spPr>
        <p:txBody>
          <a:bodyPr/>
          <a:lstStyle/>
          <a:p>
            <a:pPr>
              <a:lnSpc>
                <a:spcPct val="80000"/>
              </a:lnSpc>
            </a:pPr>
            <a:r>
              <a:rPr lang="fr-FR" dirty="0"/>
              <a:t>Prothèses auditives</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63553" y="1085984"/>
            <a:ext cx="2725642" cy="467457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Compenser le handicap des personnes déficientes auditives utilisant un appareillage auditif.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déduction faite des autres financements le reste à charge des appareils électroniques de surdité.</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les prothèses auditives,  </a:t>
            </a:r>
          </a:p>
          <a:p>
            <a:pPr defTabSz="844083"/>
            <a:r>
              <a:rPr lang="fr-FR" sz="1050" dirty="0">
                <a:solidFill>
                  <a:srgbClr val="20001F"/>
                </a:solidFill>
                <a:latin typeface="Calibri Light" panose="020F0302020204030204" pitchFamily="34" charset="0"/>
                <a:cs typeface="Calibri Light" panose="020F0302020204030204" pitchFamily="34" charset="0"/>
              </a:rPr>
              <a:t>• les frais de réglages, </a:t>
            </a:r>
          </a:p>
          <a:p>
            <a:pPr defTabSz="844083"/>
            <a:r>
              <a:rPr lang="fr-FR" sz="1050" dirty="0">
                <a:solidFill>
                  <a:srgbClr val="20001F"/>
                </a:solidFill>
                <a:latin typeface="Calibri Light" panose="020F0302020204030204" pitchFamily="34" charset="0"/>
                <a:cs typeface="Calibri Light" panose="020F0302020204030204" pitchFamily="34" charset="0"/>
              </a:rPr>
              <a:t>dans la limite d’un plafond de 1 600€ pour 3 ans. </a:t>
            </a:r>
            <a:endParaRPr lang="fr-FR" sz="1050" b="1" dirty="0">
              <a:solidFill>
                <a:srgbClr val="20001F"/>
              </a:solidFill>
              <a:latin typeface="Calibri Light" panose="020F0302020204030204" pitchFamily="34" charset="0"/>
              <a:cs typeface="Calibri Light" panose="020F0302020204030204" pitchFamily="34" charset="0"/>
            </a:endParaRP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dans la limite d’un plafond de 1 600€ pour 3 ans sauf cas d’évolution de la nature ou du degré du handicap (à justifier par le médecin du travail ou de prévention).</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867538" y="839201"/>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4" y="1097440"/>
            <a:ext cx="5734600" cy="1028705"/>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411660" y="870841"/>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3" y="2434856"/>
            <a:ext cx="5734601" cy="3325704"/>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t>
            </a:r>
          </a:p>
          <a:p>
            <a:pPr defTabSz="844083"/>
            <a:r>
              <a:rPr lang="fr-FR" sz="1050" dirty="0">
                <a:solidFill>
                  <a:srgbClr val="000000"/>
                </a:solidFill>
                <a:latin typeface="Calibri Light" panose="020F0302020204030204" pitchFamily="34" charset="0"/>
                <a:cs typeface="Calibri Light" panose="020F0302020204030204" pitchFamily="34" charset="0"/>
              </a:rPr>
              <a:t>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sécurité sociale, mutuelle…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Prestation de compensation du handicap, Fonds de </a:t>
            </a:r>
          </a:p>
          <a:p>
            <a:pPr defTabSz="844083"/>
            <a:r>
              <a:rPr lang="fr-FR" sz="1050" dirty="0">
                <a:solidFill>
                  <a:srgbClr val="000000"/>
                </a:solidFill>
                <a:latin typeface="Calibri Light" panose="020F0302020204030204" pitchFamily="34" charset="0"/>
                <a:cs typeface="Calibri Light" panose="020F0302020204030204" pitchFamily="34" charset="0"/>
              </a:rPr>
              <a:t>Compensation du Handicap si l’agent en bénéficie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a:t>
            </a:r>
          </a:p>
          <a:p>
            <a:pPr defTabSz="844083"/>
            <a:r>
              <a:rPr lang="fr-FR" sz="1050" dirty="0">
                <a:solidFill>
                  <a:srgbClr val="000000"/>
                </a:solidFill>
                <a:latin typeface="Calibri Light" panose="020F0302020204030204" pitchFamily="34" charset="0"/>
                <a:cs typeface="Calibri Light" panose="020F0302020204030204" pitchFamily="34" charset="0"/>
              </a:rPr>
              <a:t>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411660" y="2250920"/>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7" name="Triangle rectangle 16">
            <a:extLst>
              <a:ext uri="{FF2B5EF4-FFF2-40B4-BE49-F238E27FC236}">
                <a16:creationId xmlns:a16="http://schemas.microsoft.com/office/drawing/2014/main" id="{F83AA919-766D-4AB9-8D5C-CEF3321AEDF3}"/>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8211" name="Picture 19" descr="Résultat de recherche d'images pour &quot;icone clé&quot;">
            <a:extLst>
              <a:ext uri="{FF2B5EF4-FFF2-40B4-BE49-F238E27FC236}">
                <a16:creationId xmlns:a16="http://schemas.microsoft.com/office/drawing/2014/main" id="{6EBEA529-A543-4D11-97FA-D0A11D836C8A}"/>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8911F63-AD95-4828-93D6-23348C3D42C8}"/>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ZoneTexte 11">
            <a:hlinkClick r:id="rId10" action="ppaction://hlinksldjump"/>
            <a:extLst>
              <a:ext uri="{FF2B5EF4-FFF2-40B4-BE49-F238E27FC236}">
                <a16:creationId xmlns:a16="http://schemas.microsoft.com/office/drawing/2014/main" id="{7522C01B-8433-4B0F-A800-F9D9963668C0}"/>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2" name="Freeform 350">
            <a:hlinkClick r:id="" action="ppaction://hlinkshowjump?jump=firstslide"/>
            <a:extLst>
              <a:ext uri="{FF2B5EF4-FFF2-40B4-BE49-F238E27FC236}">
                <a16:creationId xmlns:a16="http://schemas.microsoft.com/office/drawing/2014/main" id="{F4BEA85F-40EB-4446-975A-8D28F995F18D}"/>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590092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024309885"/>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525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65814" y="380271"/>
            <a:ext cx="7571678" cy="524538"/>
          </a:xfrm>
        </p:spPr>
        <p:txBody>
          <a:bodyPr/>
          <a:lstStyle/>
          <a:p>
            <a:pPr>
              <a:lnSpc>
                <a:spcPct val="80000"/>
              </a:lnSpc>
            </a:pPr>
            <a:r>
              <a:rPr lang="fr-FR" dirty="0"/>
              <a:t>Autres prothèses ou orthèses</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65814" y="1254643"/>
            <a:ext cx="2710932" cy="462859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Favoriser la compensation individuelle du handicap par l’appui au financement de prothèses ou </a:t>
            </a:r>
          </a:p>
          <a:p>
            <a:pPr defTabSz="844083"/>
            <a:r>
              <a:rPr lang="fr-FR" sz="1050" dirty="0">
                <a:solidFill>
                  <a:srgbClr val="20001F"/>
                </a:solidFill>
                <a:latin typeface="Calibri Light" panose="020F0302020204030204" pitchFamily="34" charset="0"/>
                <a:cs typeface="Calibri Light" panose="020F0302020204030204" pitchFamily="34" charset="0"/>
              </a:rPr>
              <a:t>d’orthèses..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peut prendre en charge déduction faite des autres financements, outre les prothèses </a:t>
            </a:r>
          </a:p>
          <a:p>
            <a:pPr defTabSz="844083"/>
            <a:r>
              <a:rPr lang="fr-FR" sz="1050" dirty="0">
                <a:solidFill>
                  <a:srgbClr val="20001F"/>
                </a:solidFill>
                <a:latin typeface="Calibri Light" panose="020F0302020204030204" pitchFamily="34" charset="0"/>
                <a:cs typeface="Calibri Light" panose="020F0302020204030204" pitchFamily="34" charset="0"/>
              </a:rPr>
              <a:t>auditives, des prothèses et orthèses quand elles sont un élément déterminant du maintien dans l’emploi </a:t>
            </a:r>
          </a:p>
          <a:p>
            <a:pPr defTabSz="844083"/>
            <a:r>
              <a:rPr lang="fr-FR" sz="1050" dirty="0">
                <a:solidFill>
                  <a:srgbClr val="20001F"/>
                </a:solidFill>
                <a:latin typeface="Calibri Light" panose="020F0302020204030204" pitchFamily="34" charset="0"/>
                <a:cs typeface="Calibri Light" panose="020F0302020204030204" pitchFamily="34" charset="0"/>
              </a:rPr>
              <a:t>de l’agent concerné..</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La participation financière du FIPHFP est examinée pour chaque dossier en fonction du handicap et du </a:t>
            </a:r>
          </a:p>
          <a:p>
            <a:pPr defTabSz="844083"/>
            <a:r>
              <a:rPr lang="fr-FR" sz="1050" dirty="0">
                <a:solidFill>
                  <a:srgbClr val="20001F"/>
                </a:solidFill>
                <a:latin typeface="Calibri Light" panose="020F0302020204030204" pitchFamily="34" charset="0"/>
                <a:cs typeface="Calibri Light" panose="020F0302020204030204" pitchFamily="34" charset="0"/>
              </a:rPr>
              <a:t>lien avec la situation de travail. </a:t>
            </a:r>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3 ans sauf cas d’évolution du handicap.</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637886" y="1060114"/>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3" y="1260992"/>
            <a:ext cx="5702033" cy="958363"/>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281522" y="1060114"/>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3" y="2507682"/>
            <a:ext cx="5734601" cy="3375555"/>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marL="171450" indent="-171450" defTabSz="844083">
              <a:buFontTx/>
              <a:buChar char="-"/>
            </a:pPr>
            <a:r>
              <a:rPr lang="fr-FR" sz="1050" dirty="0">
                <a:solidFill>
                  <a:srgbClr val="000000"/>
                </a:solidFill>
                <a:latin typeface="Calibri Light" panose="020F0302020204030204" pitchFamily="34" charset="0"/>
                <a:cs typeface="Calibri Light" panose="020F0302020204030204" pitchFamily="34" charset="0"/>
              </a:rPr>
              <a:t>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endParaRPr lang="fr-FR" sz="1050" dirty="0">
              <a:solidFill>
                <a:srgbClr val="000000"/>
              </a:solidFill>
              <a:latin typeface="Calibri Light" panose="020F0302020204030204" pitchFamily="34" charset="0"/>
              <a:cs typeface="Calibri Light" panose="020F0302020204030204" pitchFamily="34" charset="0"/>
            </a:endParaRPr>
          </a:p>
          <a:p>
            <a:pPr marL="171450" indent="-171450" defTabSz="844083">
              <a:buFontTx/>
              <a:buChar char="-"/>
            </a:pPr>
            <a:r>
              <a:rPr lang="fr-FR" sz="1050" dirty="0">
                <a:solidFill>
                  <a:srgbClr val="000000"/>
                </a:solidFill>
                <a:latin typeface="Calibri Light" panose="020F0302020204030204" pitchFamily="34" charset="0"/>
                <a:cs typeface="Calibri Light" panose="020F0302020204030204" pitchFamily="34" charset="0"/>
              </a:rPr>
              <a:t>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t>
            </a:r>
          </a:p>
          <a:p>
            <a:pPr defTabSz="844083"/>
            <a:r>
              <a:rPr lang="fr-FR" sz="1050" dirty="0">
                <a:solidFill>
                  <a:srgbClr val="000000"/>
                </a:solidFill>
                <a:latin typeface="Calibri Light" panose="020F0302020204030204" pitchFamily="34" charset="0"/>
                <a:cs typeface="Calibri Light" panose="020F0302020204030204" pitchFamily="34" charset="0"/>
              </a:rPr>
              <a:t>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sécurité sociale, mutuelle…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Prestation de compensation du handicap ou Fonds de </a:t>
            </a:r>
          </a:p>
          <a:p>
            <a:pPr defTabSz="844083"/>
            <a:r>
              <a:rPr lang="fr-FR" sz="1050" dirty="0">
                <a:solidFill>
                  <a:srgbClr val="000000"/>
                </a:solidFill>
                <a:latin typeface="Calibri Light" panose="020F0302020204030204" pitchFamily="34" charset="0"/>
                <a:cs typeface="Calibri Light" panose="020F0302020204030204" pitchFamily="34" charset="0"/>
              </a:rPr>
              <a:t>Compensation du Handicap si l’agent en bénéficie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a:t>
            </a:r>
          </a:p>
          <a:p>
            <a:pPr defTabSz="844083"/>
            <a:r>
              <a:rPr lang="fr-FR" sz="1050" dirty="0">
                <a:solidFill>
                  <a:srgbClr val="000000"/>
                </a:solidFill>
                <a:latin typeface="Calibri Light" panose="020F0302020204030204" pitchFamily="34" charset="0"/>
                <a:cs typeface="Calibri Light" panose="020F0302020204030204" pitchFamily="34" charset="0"/>
              </a:rPr>
              <a:t>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a:p>
            <a:pPr defTabSz="844083"/>
            <a:r>
              <a:rPr lang="fr-FR" sz="1050" dirty="0">
                <a:solidFill>
                  <a:srgbClr val="000000"/>
                </a:solidFill>
                <a:latin typeface="Calibri Light" panose="020F0302020204030204" pitchFamily="34" charset="0"/>
                <a:cs typeface="Calibri Light" panose="020F0302020204030204" pitchFamily="34" charset="0"/>
              </a:rPr>
              <a:t>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452663" y="2281374"/>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0" name="Rectangle 19">
            <a:extLst>
              <a:ext uri="{FF2B5EF4-FFF2-40B4-BE49-F238E27FC236}">
                <a16:creationId xmlns:a16="http://schemas.microsoft.com/office/drawing/2014/main" id="{E0AD37B7-E55E-46E0-A752-8EF9513A6C76}"/>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8D893856-671A-4F82-81C5-C9643254A9BE}"/>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4" name="Picture 19" descr="Résultat de recherche d'images pour &quot;icone clé&quot;">
            <a:extLst>
              <a:ext uri="{FF2B5EF4-FFF2-40B4-BE49-F238E27FC236}">
                <a16:creationId xmlns:a16="http://schemas.microsoft.com/office/drawing/2014/main" id="{1B92C43F-734E-413A-8DAF-4B8C6A34BBAA}"/>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11">
            <a:hlinkClick r:id="rId10" action="ppaction://hlinksldjump"/>
            <a:extLst>
              <a:ext uri="{FF2B5EF4-FFF2-40B4-BE49-F238E27FC236}">
                <a16:creationId xmlns:a16="http://schemas.microsoft.com/office/drawing/2014/main" id="{7E33FC38-24AF-440E-BDA7-70A00083652D}"/>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6" name="Freeform 350">
            <a:hlinkClick r:id="" action="ppaction://hlinkshowjump?jump=firstslide"/>
            <a:extLst>
              <a:ext uri="{FF2B5EF4-FFF2-40B4-BE49-F238E27FC236}">
                <a16:creationId xmlns:a16="http://schemas.microsoft.com/office/drawing/2014/main" id="{1DB70903-0938-4BA6-948F-57F88D5ED464}"/>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01771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446961276"/>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6283"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84661" y="352519"/>
            <a:ext cx="7571678" cy="524538"/>
          </a:xfrm>
        </p:spPr>
        <p:txBody>
          <a:bodyPr/>
          <a:lstStyle/>
          <a:p>
            <a:pPr>
              <a:lnSpc>
                <a:spcPct val="80000"/>
              </a:lnSpc>
            </a:pPr>
            <a:r>
              <a:rPr lang="fr-FR" dirty="0"/>
              <a:t>Fauteuil roulant</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84661" y="1244012"/>
            <a:ext cx="2823370" cy="4555423"/>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Favoriser la compensation individuelle du handicap par l’appui au financement d’un fauteuil roulant. </a:t>
            </a:r>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 reste à charge du fauteuil roulant </a:t>
            </a:r>
          </a:p>
          <a:p>
            <a:pPr defTabSz="844083"/>
            <a:r>
              <a:rPr lang="fr-FR" sz="1050" dirty="0">
                <a:solidFill>
                  <a:srgbClr val="20001F"/>
                </a:solidFill>
                <a:latin typeface="Calibri Light" panose="020F0302020204030204" pitchFamily="34" charset="0"/>
                <a:cs typeface="Calibri Light" panose="020F0302020204030204" pitchFamily="34" charset="0"/>
              </a:rPr>
              <a:t>acquis, et ses aménagements hors accessoires.</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 reste à charge lié à l’achat d’un fauteuil roulant, </a:t>
            </a:r>
          </a:p>
          <a:p>
            <a:pPr defTabSz="844083"/>
            <a:r>
              <a:rPr lang="fr-FR" sz="1050" dirty="0">
                <a:solidFill>
                  <a:srgbClr val="20001F"/>
                </a:solidFill>
                <a:latin typeface="Calibri Light" panose="020F0302020204030204" pitchFamily="34" charset="0"/>
                <a:cs typeface="Calibri Light" panose="020F0302020204030204" pitchFamily="34" charset="0"/>
              </a:rPr>
              <a:t>dans la limite d’un plafond de 10 000 € pour 3 ans. </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dans la limite d’un plafond de 10 000€ pour 3 ans sauf cas d’évolution de la </a:t>
            </a:r>
          </a:p>
          <a:p>
            <a:pPr defTabSz="844083"/>
            <a:r>
              <a:rPr lang="fr-FR" sz="1050" dirty="0">
                <a:solidFill>
                  <a:srgbClr val="20001F"/>
                </a:solidFill>
                <a:latin typeface="Calibri Light" panose="020F0302020204030204" pitchFamily="34" charset="0"/>
                <a:cs typeface="Calibri Light" panose="020F0302020204030204" pitchFamily="34" charset="0"/>
              </a:rPr>
              <a:t>nature ou du degré du handicap (à justifier par le médecin du travail ou de prévention).</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508258" y="1003474"/>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40970" y="1244013"/>
            <a:ext cx="5734599" cy="958364"/>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406846" y="1000582"/>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40969" y="2392233"/>
            <a:ext cx="5734600" cy="3407201"/>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t>
            </a:r>
          </a:p>
          <a:p>
            <a:pPr defTabSz="844083"/>
            <a:r>
              <a:rPr lang="fr-FR" sz="1050" dirty="0">
                <a:solidFill>
                  <a:srgbClr val="000000"/>
                </a:solidFill>
                <a:latin typeface="Calibri Light" panose="020F0302020204030204" pitchFamily="34" charset="0"/>
                <a:cs typeface="Calibri Light" panose="020F0302020204030204" pitchFamily="34" charset="0"/>
              </a:rPr>
              <a:t>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sécurité sociale, mutuelle…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Prestation de compensation du handicap ou Fonds de </a:t>
            </a:r>
          </a:p>
          <a:p>
            <a:pPr defTabSz="844083"/>
            <a:r>
              <a:rPr lang="fr-FR" sz="1050" dirty="0">
                <a:solidFill>
                  <a:srgbClr val="000000"/>
                </a:solidFill>
                <a:latin typeface="Calibri Light" panose="020F0302020204030204" pitchFamily="34" charset="0"/>
                <a:cs typeface="Calibri Light" panose="020F0302020204030204" pitchFamily="34" charset="0"/>
              </a:rPr>
              <a:t>Compensation du Handicap si l’agent en bénéficie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a:t>
            </a:r>
          </a:p>
          <a:p>
            <a:pPr defTabSz="844083"/>
            <a:r>
              <a:rPr lang="fr-FR" sz="1050" dirty="0">
                <a:solidFill>
                  <a:srgbClr val="000000"/>
                </a:solidFill>
                <a:latin typeface="Calibri Light" panose="020F0302020204030204" pitchFamily="34" charset="0"/>
                <a:cs typeface="Calibri Light" panose="020F0302020204030204" pitchFamily="34" charset="0"/>
              </a:rPr>
              <a:t>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a:p>
            <a:pPr defTabSz="844083"/>
            <a:r>
              <a:rPr lang="fr-FR" sz="1050" dirty="0">
                <a:solidFill>
                  <a:srgbClr val="000000"/>
                </a:solidFill>
                <a:latin typeface="Calibri Light" panose="020F0302020204030204" pitchFamily="34" charset="0"/>
                <a:cs typeface="Calibri Light" panose="020F0302020204030204" pitchFamily="34" charset="0"/>
              </a:rPr>
              <a:t>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358498" y="2281596"/>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57C9A8A2-F012-49FA-AD4B-4FD4D0877704}"/>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84366381-EEAE-403E-91A9-1EC4F40E5A0F}"/>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4" name="Picture 19" descr="Résultat de recherche d'images pour &quot;icone clé&quot;">
            <a:extLst>
              <a:ext uri="{FF2B5EF4-FFF2-40B4-BE49-F238E27FC236}">
                <a16:creationId xmlns:a16="http://schemas.microsoft.com/office/drawing/2014/main" id="{627650AF-DA05-46DF-99BD-B7150B1FFB4A}"/>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11">
            <a:hlinkClick r:id="rId10" action="ppaction://hlinksldjump"/>
            <a:extLst>
              <a:ext uri="{FF2B5EF4-FFF2-40B4-BE49-F238E27FC236}">
                <a16:creationId xmlns:a16="http://schemas.microsoft.com/office/drawing/2014/main" id="{CA4CE660-E444-4E49-8C97-BF1695B2C969}"/>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6" name="Freeform 350">
            <a:hlinkClick r:id="" action="ppaction://hlinkshowjump?jump=firstslide"/>
            <a:extLst>
              <a:ext uri="{FF2B5EF4-FFF2-40B4-BE49-F238E27FC236}">
                <a16:creationId xmlns:a16="http://schemas.microsoft.com/office/drawing/2014/main" id="{48204A9F-4563-4DBE-847C-F263806AB4EB}"/>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42682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969197811"/>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7308"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65813" y="324354"/>
            <a:ext cx="7571678" cy="524538"/>
          </a:xfrm>
        </p:spPr>
        <p:txBody>
          <a:bodyPr/>
          <a:lstStyle/>
          <a:p>
            <a:pPr>
              <a:lnSpc>
                <a:spcPct val="80000"/>
              </a:lnSpc>
            </a:pPr>
            <a:r>
              <a:rPr lang="fr-FR" dirty="0"/>
              <a:t>Aide au déménagement</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65813" y="1112830"/>
            <a:ext cx="2702125" cy="461178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Favoriser l’insertion professionnelle et la mobilité professionnelle des travailleurs en situation de </a:t>
            </a:r>
          </a:p>
          <a:p>
            <a:pPr defTabSz="844083"/>
            <a:r>
              <a:rPr lang="fr-FR" sz="1050" dirty="0">
                <a:solidFill>
                  <a:srgbClr val="20001F"/>
                </a:solidFill>
                <a:latin typeface="Calibri Light" panose="020F0302020204030204" pitchFamily="34" charset="0"/>
                <a:cs typeface="Calibri Light" panose="020F0302020204030204" pitchFamily="34" charset="0"/>
              </a:rPr>
              <a:t>handicap.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participe à la prise en charge des frais de déménagement engagés par les personnes qui sont </a:t>
            </a:r>
          </a:p>
          <a:p>
            <a:pPr defTabSz="844083"/>
            <a:r>
              <a:rPr lang="fr-FR" sz="1050" dirty="0">
                <a:solidFill>
                  <a:srgbClr val="20001F"/>
                </a:solidFill>
                <a:latin typeface="Calibri Light" panose="020F0302020204030204" pitchFamily="34" charset="0"/>
                <a:cs typeface="Calibri Light" panose="020F0302020204030204" pitchFamily="34" charset="0"/>
              </a:rPr>
              <a:t>dans l‘obligation de déménager afin d’évoluer dans leur emploi ou de le conserver.</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participe à la prise en charge uniquement au coût du déménagement : </a:t>
            </a:r>
          </a:p>
          <a:p>
            <a:pPr defTabSz="844083"/>
            <a:r>
              <a:rPr lang="fr-FR" sz="1050" dirty="0">
                <a:solidFill>
                  <a:srgbClr val="20001F"/>
                </a:solidFill>
                <a:latin typeface="Calibri Light" panose="020F0302020204030204" pitchFamily="34" charset="0"/>
                <a:cs typeface="Calibri Light" panose="020F0302020204030204" pitchFamily="34" charset="0"/>
              </a:rPr>
              <a:t>Dans la limite d’un plafond de 765 €. </a:t>
            </a:r>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3 ans.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745240" y="949909"/>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00878" y="1103294"/>
            <a:ext cx="5670982" cy="1606412"/>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538904" y="942161"/>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00877" y="2902243"/>
            <a:ext cx="5670982" cy="2822372"/>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Attestation de l'employeur justifiant le déménagement </a:t>
            </a:r>
          </a:p>
          <a:p>
            <a:pPr defTabSz="844083"/>
            <a:r>
              <a:rPr lang="fr-FR" sz="1050" dirty="0">
                <a:solidFill>
                  <a:srgbClr val="000000"/>
                </a:solidFill>
                <a:latin typeface="Calibri Light" panose="020F0302020204030204" pitchFamily="34" charset="0"/>
                <a:cs typeface="Calibri Light" panose="020F0302020204030204" pitchFamily="34" charset="0"/>
              </a:rPr>
              <a:t>- La copie de la facture acquittée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a:p>
            <a:pPr defTabSz="844083"/>
            <a:r>
              <a:rPr lang="fr-FR" sz="1050" dirty="0">
                <a:solidFill>
                  <a:srgbClr val="000000"/>
                </a:solidFill>
                <a:latin typeface="Calibri Light" panose="020F0302020204030204" pitchFamily="34" charset="0"/>
                <a:cs typeface="Calibri Light" panose="020F0302020204030204" pitchFamily="34" charset="0"/>
              </a:rPr>
              <a:t>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367799" y="2840335"/>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0" name="Rectangle 19">
            <a:extLst>
              <a:ext uri="{FF2B5EF4-FFF2-40B4-BE49-F238E27FC236}">
                <a16:creationId xmlns:a16="http://schemas.microsoft.com/office/drawing/2014/main" id="{E4D44DD5-4499-486A-B69A-DB2B16077AF1}"/>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D5A6A64A-52C4-44D0-A967-DB41AA115062}"/>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4" name="Picture 19" descr="Résultat de recherche d'images pour &quot;icone clé&quot;">
            <a:extLst>
              <a:ext uri="{FF2B5EF4-FFF2-40B4-BE49-F238E27FC236}">
                <a16:creationId xmlns:a16="http://schemas.microsoft.com/office/drawing/2014/main" id="{38660DE9-59BF-4C62-82CA-FB9612B3F133}"/>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11">
            <a:hlinkClick r:id="rId10" action="ppaction://hlinksldjump"/>
            <a:extLst>
              <a:ext uri="{FF2B5EF4-FFF2-40B4-BE49-F238E27FC236}">
                <a16:creationId xmlns:a16="http://schemas.microsoft.com/office/drawing/2014/main" id="{8C576548-EAF2-4046-9F74-6F24A74B166D}"/>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6" name="Freeform 350">
            <a:hlinkClick r:id="" action="ppaction://hlinkshowjump?jump=firstslide"/>
            <a:extLst>
              <a:ext uri="{FF2B5EF4-FFF2-40B4-BE49-F238E27FC236}">
                <a16:creationId xmlns:a16="http://schemas.microsoft.com/office/drawing/2014/main" id="{35FF1A91-FE5A-4902-844C-DB728E667698}"/>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864306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980296868"/>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8332"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48617" y="409354"/>
            <a:ext cx="7571678" cy="596314"/>
          </a:xfrm>
        </p:spPr>
        <p:txBody>
          <a:bodyPr/>
          <a:lstStyle/>
          <a:p>
            <a:pPr>
              <a:lnSpc>
                <a:spcPct val="80000"/>
              </a:lnSpc>
            </a:pPr>
            <a:r>
              <a:rPr lang="fr-FR" dirty="0"/>
              <a:t>Transport adapté domicile – travail (1/2)</a:t>
            </a:r>
            <a:br>
              <a:rPr lang="fr-FR" dirty="0"/>
            </a:br>
            <a:endParaRPr lang="fr-FR" sz="1292" b="0" i="1" dirty="0">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48617" y="1267485"/>
            <a:ext cx="2794599" cy="4615754"/>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Permettre aux agents en situation de handicap ne pouvant pas se rendre sur leur lieu de travail à l’aide </a:t>
            </a:r>
          </a:p>
          <a:p>
            <a:pPr defTabSz="844083"/>
            <a:r>
              <a:rPr lang="fr-FR" sz="1050" dirty="0">
                <a:solidFill>
                  <a:srgbClr val="20001F"/>
                </a:solidFill>
                <a:latin typeface="Calibri Light" panose="020F0302020204030204" pitchFamily="34" charset="0"/>
                <a:cs typeface="Calibri Light" panose="020F0302020204030204" pitchFamily="34" charset="0"/>
              </a:rPr>
              <a:t>d’un véhicule personnel ou en transport en commun, d’accéder à l’emploi et d’assurer leurs activités </a:t>
            </a:r>
          </a:p>
          <a:p>
            <a:pPr defTabSz="844083"/>
            <a:r>
              <a:rPr lang="fr-FR" sz="1050" dirty="0">
                <a:solidFill>
                  <a:srgbClr val="20001F"/>
                </a:solidFill>
                <a:latin typeface="Calibri Light" panose="020F0302020204030204" pitchFamily="34" charset="0"/>
                <a:cs typeface="Calibri Light" panose="020F0302020204030204" pitchFamily="34" charset="0"/>
              </a:rPr>
              <a:t>professionnelles.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 FIPHFP souhaite favoriser l’accès et le maintien dans l’emploi des agents en situation de handicap </a:t>
            </a:r>
          </a:p>
          <a:p>
            <a:pPr defTabSz="844083"/>
            <a:r>
              <a:rPr lang="fr-FR" sz="1050" dirty="0">
                <a:solidFill>
                  <a:srgbClr val="20001F"/>
                </a:solidFill>
                <a:latin typeface="Calibri Light" panose="020F0302020204030204" pitchFamily="34" charset="0"/>
                <a:cs typeface="Calibri Light" panose="020F0302020204030204" pitchFamily="34" charset="0"/>
              </a:rPr>
              <a:t>rencontrant des difficultés pour se rendre sur leur lieu de travail en raison d’une situation de handicap. </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 coût du transport, </a:t>
            </a:r>
          </a:p>
          <a:p>
            <a:pPr defTabSz="844083"/>
            <a:r>
              <a:rPr lang="fr-FR" sz="1050" dirty="0">
                <a:solidFill>
                  <a:srgbClr val="20001F"/>
                </a:solidFill>
                <a:latin typeface="Calibri Light" panose="020F0302020204030204" pitchFamily="34" charset="0"/>
                <a:cs typeface="Calibri Light" panose="020F0302020204030204" pitchFamily="34" charset="0"/>
              </a:rPr>
              <a:t>Dans la limite d’un plafond de : </a:t>
            </a:r>
          </a:p>
          <a:p>
            <a:pPr defTabSz="844083"/>
            <a:r>
              <a:rPr lang="fr-FR" sz="1050" dirty="0">
                <a:solidFill>
                  <a:srgbClr val="20001F"/>
                </a:solidFill>
                <a:latin typeface="Calibri Light" panose="020F0302020204030204" pitchFamily="34" charset="0"/>
                <a:cs typeface="Calibri Light" panose="020F0302020204030204" pitchFamily="34" charset="0"/>
              </a:rPr>
              <a:t>- 140 € par jour maximum par agent dans la limite d’un aller-retour par jour  </a:t>
            </a:r>
          </a:p>
          <a:p>
            <a:pPr defTabSz="844083"/>
            <a:r>
              <a:rPr lang="fr-FR" sz="1050" dirty="0">
                <a:solidFill>
                  <a:srgbClr val="20001F"/>
                </a:solidFill>
                <a:latin typeface="Calibri Light" panose="020F0302020204030204" pitchFamily="34" charset="0"/>
                <a:cs typeface="Calibri Light" panose="020F0302020204030204" pitchFamily="34" charset="0"/>
              </a:rPr>
              <a:t>- 228 jours maximum par an</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ans.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16209" y="1044452"/>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3" y="1267482"/>
            <a:ext cx="5719230" cy="1868717"/>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u="sng" dirty="0">
                <a:solidFill>
                  <a:srgbClr val="20001F"/>
                </a:solidFill>
                <a:latin typeface="Calibri Light" panose="020F0302020204030204" pitchFamily="34" charset="0"/>
                <a:cs typeface="Calibri Light" panose="020F0302020204030204" pitchFamily="34" charset="0"/>
              </a:rPr>
              <a:t>L’aide s’adresse aux agents dans les situations suivantes : </a:t>
            </a:r>
          </a:p>
          <a:p>
            <a:pPr defTabSz="844083"/>
            <a:r>
              <a:rPr lang="fr-FR" sz="1050" dirty="0">
                <a:solidFill>
                  <a:srgbClr val="20001F"/>
                </a:solidFill>
                <a:latin typeface="Calibri Light" panose="020F0302020204030204" pitchFamily="34" charset="0"/>
                <a:cs typeface="Calibri Light" panose="020F0302020204030204" pitchFamily="34" charset="0"/>
              </a:rPr>
              <a:t>Pour les agents dans l’incapacité d’obtenir ou de conserver le permis de conduire en raison de </a:t>
            </a:r>
          </a:p>
          <a:p>
            <a:pPr defTabSz="844083"/>
            <a:r>
              <a:rPr lang="fr-FR" sz="1050" dirty="0">
                <a:solidFill>
                  <a:srgbClr val="20001F"/>
                </a:solidFill>
                <a:latin typeface="Calibri Light" panose="020F0302020204030204" pitchFamily="34" charset="0"/>
                <a:cs typeface="Calibri Light" panose="020F0302020204030204" pitchFamily="34" charset="0"/>
              </a:rPr>
              <a:t>leur handicap,  pour les situations sans possibilité d’aménagement ou d’achat de véhicule adapté malgré l’appui financier du FIPHFP; Pour les situations pour lesquelles aucune adaptation du temps et des conditions de travail ne permet l’accès de l’agent à son lieu de travail</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3280789" y="1069782"/>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4" y="3398014"/>
            <a:ext cx="5734601" cy="2485224"/>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Prestation de compensation du handicap ou Fonds de </a:t>
            </a:r>
          </a:p>
          <a:p>
            <a:pPr defTabSz="844083"/>
            <a:r>
              <a:rPr lang="fr-FR" sz="1050" dirty="0">
                <a:solidFill>
                  <a:srgbClr val="000000"/>
                </a:solidFill>
                <a:latin typeface="Calibri Light" panose="020F0302020204030204" pitchFamily="34" charset="0"/>
                <a:cs typeface="Calibri Light" panose="020F0302020204030204" pitchFamily="34" charset="0"/>
              </a:rPr>
              <a:t>Compensation du Handicap ou courrier de la demande, dépôt de dossier… </a:t>
            </a:r>
          </a:p>
          <a:p>
            <a:pPr defTabSz="844083"/>
            <a:r>
              <a:rPr lang="fr-FR" sz="1050" dirty="0">
                <a:solidFill>
                  <a:srgbClr val="000000"/>
                </a:solidFill>
                <a:latin typeface="Calibri Light" panose="020F0302020204030204" pitchFamily="34" charset="0"/>
                <a:cs typeface="Calibri Light" panose="020F0302020204030204" pitchFamily="34" charset="0"/>
              </a:rPr>
              <a:t>- Note argumentaire (cf. </a:t>
            </a:r>
            <a:r>
              <a:rPr lang="fr-FR" sz="1050" dirty="0">
                <a:solidFill>
                  <a:srgbClr val="000000"/>
                </a:solidFill>
                <a:latin typeface="Calibri Light" panose="020F0302020204030204" pitchFamily="34" charset="0"/>
                <a:cs typeface="Calibri Light" panose="020F0302020204030204" pitchFamily="34" charset="0"/>
                <a:hlinkClick r:id="rId9" action="ppaction://hlinksldjump"/>
              </a:rPr>
              <a:t>précisions page suivante</a:t>
            </a:r>
            <a:r>
              <a:rPr lang="fr-FR" sz="1050" dirty="0">
                <a:solidFill>
                  <a:srgbClr val="000000"/>
                </a:solidFill>
                <a:latin typeface="Calibri Light" panose="020F0302020204030204" pitchFamily="34" charset="0"/>
                <a:cs typeface="Calibri Light" panose="020F0302020204030204" pitchFamily="34" charset="0"/>
              </a:rPr>
              <a:t>)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Le devis retenu (pour une demande d’accord préalable) ou la copie de la facture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3347865" y="3182775"/>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0" name="Rectangle 19">
            <a:extLst>
              <a:ext uri="{FF2B5EF4-FFF2-40B4-BE49-F238E27FC236}">
                <a16:creationId xmlns:a16="http://schemas.microsoft.com/office/drawing/2014/main" id="{8CA4BBBD-29E2-4F42-B2C4-BB46A8F5E5FA}"/>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CB059F9A-601E-4459-ADB8-7341DC2D5BAB}"/>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4" name="Picture 19" descr="Résultat de recherche d'images pour &quot;icone clé&quot;">
            <a:extLst>
              <a:ext uri="{FF2B5EF4-FFF2-40B4-BE49-F238E27FC236}">
                <a16:creationId xmlns:a16="http://schemas.microsoft.com/office/drawing/2014/main" id="{385395C9-289D-4074-81F5-A8F42D91214A}"/>
              </a:ext>
            </a:extLst>
          </p:cNvPr>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11">
            <a:hlinkClick r:id="rId11" action="ppaction://hlinksldjump"/>
            <a:extLst>
              <a:ext uri="{FF2B5EF4-FFF2-40B4-BE49-F238E27FC236}">
                <a16:creationId xmlns:a16="http://schemas.microsoft.com/office/drawing/2014/main" id="{AB122901-B6DF-463E-B274-3D023D124C26}"/>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6" name="Freeform 350">
            <a:hlinkClick r:id="" action="ppaction://hlinkshowjump?jump=firstslide"/>
            <a:extLst>
              <a:ext uri="{FF2B5EF4-FFF2-40B4-BE49-F238E27FC236}">
                <a16:creationId xmlns:a16="http://schemas.microsoft.com/office/drawing/2014/main" id="{C0E69178-372C-41F7-9BDE-0CCC65DDEBD1}"/>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602007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1971239173"/>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9354"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06565" y="352519"/>
            <a:ext cx="7571678" cy="524538"/>
          </a:xfrm>
        </p:spPr>
        <p:txBody>
          <a:bodyPr/>
          <a:lstStyle/>
          <a:p>
            <a:pPr>
              <a:lnSpc>
                <a:spcPct val="80000"/>
              </a:lnSpc>
            </a:pPr>
            <a:r>
              <a:rPr lang="fr-FR" dirty="0"/>
              <a:t>Transport adapté domicile – travail (2/2)</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212651" y="1137808"/>
            <a:ext cx="8729329" cy="4893926"/>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 La préconisation doit être actualisée chaque année. </a:t>
            </a:r>
          </a:p>
          <a:p>
            <a:pPr defTabSz="844083"/>
            <a:r>
              <a:rPr lang="fr-FR" sz="1050" dirty="0">
                <a:solidFill>
                  <a:srgbClr val="000000"/>
                </a:solidFill>
                <a:latin typeface="Calibri Light" panose="020F0302020204030204" pitchFamily="34" charset="0"/>
                <a:cs typeface="Calibri Light" panose="020F0302020204030204" pitchFamily="34" charset="0"/>
              </a:rPr>
              <a:t>- La demande d’aide est effectuée pour une année civile et renouvelable. </a:t>
            </a:r>
          </a:p>
          <a:p>
            <a:pPr defTabSz="844083"/>
            <a:r>
              <a:rPr lang="fr-FR" sz="1050" dirty="0">
                <a:solidFill>
                  <a:srgbClr val="000000"/>
                </a:solidFill>
                <a:latin typeface="Calibri Light" panose="020F0302020204030204" pitchFamily="34" charset="0"/>
                <a:cs typeface="Calibri Light" panose="020F0302020204030204" pitchFamily="34" charset="0"/>
              </a:rPr>
              <a:t>- Les demandes non annuelles seront annulées sauf pour un besoin ponctuel </a:t>
            </a:r>
          </a:p>
          <a:p>
            <a:pPr defTabSz="844083"/>
            <a:r>
              <a:rPr lang="fr-FR" sz="1050" dirty="0">
                <a:solidFill>
                  <a:srgbClr val="000000"/>
                </a:solidFill>
                <a:latin typeface="Calibri Light" panose="020F0302020204030204" pitchFamily="34" charset="0"/>
                <a:cs typeface="Calibri Light" panose="020F0302020204030204" pitchFamily="34" charset="0"/>
              </a:rPr>
              <a:t>- Pour les demandes via e-services, la production des factures et le remboursement des dépenses se feront uniquement selon une périodicité trimestrielle ou semestrielle ou annuelle. </a:t>
            </a:r>
          </a:p>
          <a:p>
            <a:pPr defTabSz="844083"/>
            <a:r>
              <a:rPr lang="fr-FR" sz="1050" dirty="0">
                <a:solidFill>
                  <a:srgbClr val="000000"/>
                </a:solidFill>
                <a:latin typeface="Calibri Light" panose="020F0302020204030204" pitchFamily="34" charset="0"/>
                <a:cs typeface="Calibri Light" panose="020F0302020204030204" pitchFamily="34" charset="0"/>
              </a:rPr>
              <a:t>- Le transport peut être assuré au moyen d’un engagement de covoiturage agréé par l’employeur de la part d’un autre agent de l’établissement, le principe du covoiturage se définissant comme étant l’utilisation commune d’un véhicule entre plusieurs personnes et se caractérisant par les deux conditions cumulatives suivantes : </a:t>
            </a:r>
          </a:p>
          <a:p>
            <a:pPr defTabSz="844083"/>
            <a:r>
              <a:rPr lang="fr-FR" sz="1050" dirty="0">
                <a:solidFill>
                  <a:srgbClr val="000000"/>
                </a:solidFill>
                <a:latin typeface="Calibri Light" panose="020F0302020204030204" pitchFamily="34" charset="0"/>
                <a:cs typeface="Calibri Light" panose="020F0302020204030204" pitchFamily="34" charset="0"/>
              </a:rPr>
              <a:t>Le trajet doit s’inscrire dans le cadre d’un déplacement effectué par le conducteur pour son propre compte et le coût facturé ne doit conduire à un bénéfice pour le conducteur  </a:t>
            </a:r>
          </a:p>
          <a:p>
            <a:pPr defTabSz="844083"/>
            <a:r>
              <a:rPr lang="fr-FR" sz="1050" dirty="0">
                <a:solidFill>
                  <a:srgbClr val="000000"/>
                </a:solidFill>
                <a:latin typeface="Calibri Light" panose="020F0302020204030204" pitchFamily="34" charset="0"/>
                <a:cs typeface="Calibri Light" panose="020F0302020204030204" pitchFamily="34" charset="0"/>
              </a:rPr>
              <a:t>Le FIPHFP participe au financement demandé par l’employeur : </a:t>
            </a:r>
          </a:p>
          <a:p>
            <a:pPr marL="194793" indent="-194793" defTabSz="844083">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Pour la distance séparant le domicile de l’agent en situation de handicap de son lieu de travail, </a:t>
            </a:r>
          </a:p>
          <a:p>
            <a:pPr marL="194793" indent="-194793" defTabSz="844083">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Sur la base du tarif des indemnités kilométriques calculée selon les règles applicables en matière de </a:t>
            </a:r>
          </a:p>
          <a:p>
            <a:pPr marL="194793" indent="-194793" defTabSz="844083">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frais de mission des agents civils de l’Etat, </a:t>
            </a:r>
          </a:p>
          <a:p>
            <a:pPr marL="194793" indent="-194793" defTabSz="844083">
              <a:buFont typeface="+mj-lt"/>
              <a:buAutoNum type="arabicPeriod"/>
            </a:pPr>
            <a:r>
              <a:rPr lang="fr-FR" sz="1050" dirty="0">
                <a:solidFill>
                  <a:srgbClr val="000000"/>
                </a:solidFill>
                <a:latin typeface="Calibri Light" panose="020F0302020204030204" pitchFamily="34" charset="0"/>
                <a:cs typeface="Calibri Light" panose="020F0302020204030204" pitchFamily="34" charset="0"/>
              </a:rPr>
              <a:t>Au prorata des personnes effectuant le trajet. </a:t>
            </a:r>
          </a:p>
          <a:p>
            <a:pPr defTabSz="844083"/>
            <a:r>
              <a:rPr lang="fr-FR" sz="1050" dirty="0">
                <a:solidFill>
                  <a:srgbClr val="000000"/>
                </a:solidFill>
                <a:latin typeface="Calibri Light" panose="020F0302020204030204" pitchFamily="34" charset="0"/>
                <a:cs typeface="Calibri Light" panose="020F0302020204030204" pitchFamily="34" charset="0"/>
              </a:rPr>
              <a:t>- Pour les demandes effectuées par un prestataire externe, les transports adaptés, les transports par taxis, les transports par VTC (voiture de transport avec chauffeur) ou toute autre entreprise de mise en contact d'utilisateurs avec des conducteurs réalisant des services de transport à la double condition que ces sociétés soient inscrites au registre du commerce et des sociétés, d’une part, et qu’une facturation soit régulièrement établie, d’autre part. </a:t>
            </a:r>
          </a:p>
          <a:p>
            <a:pPr defTabSz="844083"/>
            <a:r>
              <a:rPr lang="fr-FR" sz="1050" dirty="0">
                <a:solidFill>
                  <a:srgbClr val="000000"/>
                </a:solidFill>
                <a:latin typeface="Calibri Light" panose="020F0302020204030204" pitchFamily="34" charset="0"/>
                <a:cs typeface="Calibri Light" panose="020F0302020204030204" pitchFamily="34" charset="0"/>
              </a:rPr>
              <a:t>- Dans le cas où le transport adapté du travailleur handicapé est assuré par un agent relevant de l’autorité de l’employeur, le remboursement se fera sur production d’un état certifié de son coût salarial horaire : rémunération brute (hors prime exceptionnelle non mensualisée) plus charges patronales, déduction faite des aides financières perçues par l’employeur au titre de cet emploi. </a:t>
            </a:r>
          </a:p>
          <a:p>
            <a:pPr defTabSz="844083"/>
            <a:r>
              <a:rPr lang="fr-FR" sz="1050" dirty="0">
                <a:solidFill>
                  <a:srgbClr val="000000"/>
                </a:solidFill>
                <a:latin typeface="Calibri Light" panose="020F0302020204030204" pitchFamily="34" charset="0"/>
                <a:cs typeface="Calibri Light" panose="020F0302020204030204" pitchFamily="34" charset="0"/>
              </a:rPr>
              <a:t>- C’est à l’employeur, en concertation avec l’agent, de démontrer qu’aucune solution alternative n’a pu être trouvée. Pour cela, une note argumentaire devra être fournie et accompagnera la préconisation du médecin. </a:t>
            </a:r>
          </a:p>
          <a:p>
            <a:pPr defTabSz="844083"/>
            <a:r>
              <a:rPr lang="fr-FR" sz="1050" dirty="0">
                <a:solidFill>
                  <a:srgbClr val="000000"/>
                </a:solidFill>
                <a:latin typeface="Calibri Light" panose="020F0302020204030204" pitchFamily="34" charset="0"/>
                <a:cs typeface="Calibri Light" panose="020F0302020204030204" pitchFamily="34" charset="0"/>
              </a:rPr>
              <a:t>- L’aide peut être mobilisée de manière temporaire ou discontinue, par exemple pour des personnes dont l’état de santé ne nécessite pas un transport adapté au quotidien (mais qu’en phase de crise par exemple) ou uniquement pour le trajet aller (possibilité d’utiliser une solution alternative pour le retour). </a:t>
            </a:r>
          </a:p>
          <a:p>
            <a:pPr defTabSz="844083"/>
            <a:r>
              <a:rPr lang="fr-FR" sz="1050" dirty="0">
                <a:solidFill>
                  <a:srgbClr val="000000"/>
                </a:solidFill>
                <a:latin typeface="Calibri Light" panose="020F0302020204030204" pitchFamily="34" charset="0"/>
                <a:cs typeface="Calibri Light" panose="020F0302020204030204" pitchFamily="34" charset="0"/>
              </a:rPr>
              <a:t>- La PCH ou le FCH ou le courrier de la demande ou le dépôt du dossier est un pièce justificative obligatoire à défaut de production le dossier ne peut être instruit.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32399" y="910019"/>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Précisions</a:t>
            </a:r>
          </a:p>
        </p:txBody>
      </p:sp>
      <p:sp>
        <p:nvSpPr>
          <p:cNvPr id="13" name="Rectangle 12">
            <a:extLst>
              <a:ext uri="{FF2B5EF4-FFF2-40B4-BE49-F238E27FC236}">
                <a16:creationId xmlns:a16="http://schemas.microsoft.com/office/drawing/2014/main" id="{C8328F0C-EFF5-44F7-88CD-CF61FCD38611}"/>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5" name="Triangle rectangle 14">
            <a:extLst>
              <a:ext uri="{FF2B5EF4-FFF2-40B4-BE49-F238E27FC236}">
                <a16:creationId xmlns:a16="http://schemas.microsoft.com/office/drawing/2014/main" id="{060F191B-C092-481A-8487-C6A3EC9E37AF}"/>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0" name="Picture 19" descr="Résultat de recherche d'images pour &quot;icone clé&quot;">
            <a:extLst>
              <a:ext uri="{FF2B5EF4-FFF2-40B4-BE49-F238E27FC236}">
                <a16:creationId xmlns:a16="http://schemas.microsoft.com/office/drawing/2014/main" id="{B321477E-1B59-4CF9-923B-910306AE42C7}"/>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11">
            <a:hlinkClick r:id="rId8" action="ppaction://hlinksldjump"/>
            <a:extLst>
              <a:ext uri="{FF2B5EF4-FFF2-40B4-BE49-F238E27FC236}">
                <a16:creationId xmlns:a16="http://schemas.microsoft.com/office/drawing/2014/main" id="{6EF7CA8B-298A-47B5-839A-6D6BC2B55E79}"/>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2" name="Freeform 350">
            <a:hlinkClick r:id="" action="ppaction://hlinkshowjump?jump=firstslide"/>
            <a:extLst>
              <a:ext uri="{FF2B5EF4-FFF2-40B4-BE49-F238E27FC236}">
                <a16:creationId xmlns:a16="http://schemas.microsoft.com/office/drawing/2014/main" id="{B80F494B-C736-49B2-86CF-7F5C0BCCF3A2}"/>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464327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981883560"/>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037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0556" y="245047"/>
            <a:ext cx="7571678" cy="524538"/>
          </a:xfrm>
        </p:spPr>
        <p:txBody>
          <a:bodyPr/>
          <a:lstStyle/>
          <a:p>
            <a:pPr>
              <a:lnSpc>
                <a:spcPct val="80000"/>
              </a:lnSpc>
            </a:pPr>
            <a:r>
              <a:rPr lang="fr-FR" dirty="0"/>
              <a:t>Transport adapté dans le cadre des activités professionnelles (1/2)</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40556" y="1424763"/>
            <a:ext cx="2902660" cy="4458475"/>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Permettre aux agents en situation de handicap dont la fonction nécessite des déplacements </a:t>
            </a:r>
          </a:p>
          <a:p>
            <a:pPr defTabSz="844083"/>
            <a:r>
              <a:rPr lang="fr-FR" sz="1050" dirty="0">
                <a:solidFill>
                  <a:srgbClr val="20001F"/>
                </a:solidFill>
                <a:latin typeface="Calibri Light" panose="020F0302020204030204" pitchFamily="34" charset="0"/>
                <a:cs typeface="Calibri Light" panose="020F0302020204030204" pitchFamily="34" charset="0"/>
              </a:rPr>
              <a:t>professionnels d’assurer leurs missions.</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participe à la compensation du handicap d’un agent en situation de handicap dont les contre-</a:t>
            </a:r>
          </a:p>
          <a:p>
            <a:pPr defTabSz="844083"/>
            <a:r>
              <a:rPr lang="fr-FR" sz="1050" dirty="0">
                <a:solidFill>
                  <a:srgbClr val="20001F"/>
                </a:solidFill>
                <a:latin typeface="Calibri Light" panose="020F0302020204030204" pitchFamily="34" charset="0"/>
                <a:cs typeface="Calibri Light" panose="020F0302020204030204" pitchFamily="34" charset="0"/>
              </a:rPr>
              <a:t>indications médicales ne permettent ni l’usage des transports en commun ni l’utilisation d’un véhicule </a:t>
            </a:r>
          </a:p>
          <a:p>
            <a:pPr defTabSz="844083"/>
            <a:r>
              <a:rPr lang="fr-FR" sz="1050" dirty="0">
                <a:solidFill>
                  <a:srgbClr val="20001F"/>
                </a:solidFill>
                <a:latin typeface="Calibri Light" panose="020F0302020204030204" pitchFamily="34" charset="0"/>
                <a:cs typeface="Calibri Light" panose="020F0302020204030204" pitchFamily="34" charset="0"/>
              </a:rPr>
              <a:t>professionnel ou personnel. </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 coût du transport, </a:t>
            </a:r>
          </a:p>
          <a:p>
            <a:pPr defTabSz="844083"/>
            <a:r>
              <a:rPr lang="fr-FR" sz="1050" dirty="0">
                <a:solidFill>
                  <a:srgbClr val="20001F"/>
                </a:solidFill>
                <a:latin typeface="Calibri Light" panose="020F0302020204030204" pitchFamily="34" charset="0"/>
                <a:cs typeface="Calibri Light" panose="020F0302020204030204" pitchFamily="34" charset="0"/>
              </a:rPr>
              <a:t>- dans la limite d’un plafond de : </a:t>
            </a:r>
          </a:p>
          <a:p>
            <a:pPr defTabSz="844083"/>
            <a:r>
              <a:rPr lang="fr-FR" sz="1050" dirty="0">
                <a:solidFill>
                  <a:srgbClr val="20001F"/>
                </a:solidFill>
                <a:latin typeface="Calibri Light" panose="020F0302020204030204" pitchFamily="34" charset="0"/>
                <a:cs typeface="Calibri Light" panose="020F0302020204030204" pitchFamily="34" charset="0"/>
              </a:rPr>
              <a:t>- 100 € par jour maximum par agent </a:t>
            </a:r>
          </a:p>
          <a:p>
            <a:pPr marL="146094" indent="-146094" defTabSz="844083">
              <a:buFontTx/>
              <a:buChar char="-"/>
            </a:pPr>
            <a:r>
              <a:rPr lang="fr-FR" sz="1050" dirty="0">
                <a:solidFill>
                  <a:srgbClr val="20001F"/>
                </a:solidFill>
                <a:latin typeface="Calibri Light" panose="020F0302020204030204" pitchFamily="34" charset="0"/>
                <a:cs typeface="Calibri Light" panose="020F0302020204030204" pitchFamily="34" charset="0"/>
              </a:rPr>
              <a:t>228 jours maximum par an </a:t>
            </a:r>
          </a:p>
          <a:p>
            <a:pPr marL="146094" indent="-146094" defTabSz="844083">
              <a:buFontTx/>
              <a:buChar char="-"/>
            </a:pPr>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ans.</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732005" y="1269509"/>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5" y="1424763"/>
            <a:ext cx="5649855" cy="1850993"/>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L’aide s’adresse aux agents qui ne peuvent utiliser les moyens de transport mis à leur disposition par leur employeur pour l’exercice de leur mission : </a:t>
            </a:r>
          </a:p>
          <a:p>
            <a:pPr defTabSz="844083"/>
            <a:r>
              <a:rPr lang="fr-FR" sz="1050" dirty="0">
                <a:solidFill>
                  <a:srgbClr val="20001F"/>
                </a:solidFill>
                <a:latin typeface="Calibri Light" panose="020F0302020204030204" pitchFamily="34" charset="0"/>
                <a:cs typeface="Calibri Light" panose="020F0302020204030204" pitchFamily="34" charset="0"/>
              </a:rPr>
              <a:t>- Pour les agents dans l’incapacité d’obtenir ou de conserver le permis de conduire en raison de </a:t>
            </a:r>
          </a:p>
          <a:p>
            <a:pPr defTabSz="844083"/>
            <a:r>
              <a:rPr lang="fr-FR" sz="1050" dirty="0">
                <a:solidFill>
                  <a:srgbClr val="20001F"/>
                </a:solidFill>
                <a:latin typeface="Calibri Light" panose="020F0302020204030204" pitchFamily="34" charset="0"/>
                <a:cs typeface="Calibri Light" panose="020F0302020204030204" pitchFamily="34" charset="0"/>
              </a:rPr>
              <a:t>leur handicap, pour les situations sans possibilité d’aménagement de véhicule adapté malgré l’appui financier du FIPHFP (voir aide « véhicule personnel » ou « Aménagement de l’environnement de travail »).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3538904" y="1199050"/>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3" y="3501470"/>
            <a:ext cx="5649855" cy="2320412"/>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t>
            </a:r>
          </a:p>
          <a:p>
            <a:pPr defTabSz="844083"/>
            <a:r>
              <a:rPr lang="fr-FR" sz="1050" dirty="0">
                <a:solidFill>
                  <a:srgbClr val="000000"/>
                </a:solidFill>
                <a:latin typeface="Calibri Light" panose="020F0302020204030204" pitchFamily="34" charset="0"/>
                <a:cs typeface="Calibri Light" panose="020F0302020204030204" pitchFamily="34" charset="0"/>
              </a:rPr>
              <a:t>- Note argumentaire (</a:t>
            </a:r>
            <a:r>
              <a:rPr lang="fr-FR" sz="1050" dirty="0" err="1">
                <a:solidFill>
                  <a:srgbClr val="000000"/>
                </a:solidFill>
                <a:latin typeface="Calibri Light" panose="020F0302020204030204" pitchFamily="34" charset="0"/>
                <a:cs typeface="Calibri Light" panose="020F0302020204030204" pitchFamily="34" charset="0"/>
              </a:rPr>
              <a:t>cf</a:t>
            </a:r>
            <a:r>
              <a:rPr lang="fr-FR" sz="1050" dirty="0">
                <a:solidFill>
                  <a:srgbClr val="000000"/>
                </a:solidFill>
                <a:latin typeface="Calibri Light" panose="020F0302020204030204" pitchFamily="34" charset="0"/>
                <a:cs typeface="Calibri Light" panose="020F0302020204030204" pitchFamily="34" charset="0"/>
              </a:rPr>
              <a:t> </a:t>
            </a:r>
            <a:r>
              <a:rPr lang="fr-FR" sz="1050" dirty="0">
                <a:solidFill>
                  <a:srgbClr val="000000"/>
                </a:solidFill>
                <a:latin typeface="Calibri Light" panose="020F0302020204030204" pitchFamily="34" charset="0"/>
                <a:cs typeface="Calibri Light" panose="020F0302020204030204" pitchFamily="34" charset="0"/>
                <a:hlinkClick r:id="rId9" action="ppaction://hlinksldjump"/>
              </a:rPr>
              <a:t>précisions page suivante</a:t>
            </a:r>
            <a:r>
              <a:rPr lang="fr-FR" sz="1050" dirty="0">
                <a:solidFill>
                  <a:srgbClr val="000000"/>
                </a:solidFill>
                <a:latin typeface="Calibri Light" panose="020F0302020204030204" pitchFamily="34" charset="0"/>
                <a:cs typeface="Calibri Light" panose="020F0302020204030204" pitchFamily="34" charset="0"/>
              </a:rPr>
              <a:t>)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442029" y="3316803"/>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317990" y="1070299"/>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«Se déplacer dans le cadre de ses fonctions»</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FAC78FB8-A5E9-4068-A1D8-47831ACA1BE2}"/>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4" name="Triangle rectangle 23">
            <a:extLst>
              <a:ext uri="{FF2B5EF4-FFF2-40B4-BE49-F238E27FC236}">
                <a16:creationId xmlns:a16="http://schemas.microsoft.com/office/drawing/2014/main" id="{A6F4C979-7ACF-498A-87A2-EE975EE3710A}"/>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Picture 19" descr="Résultat de recherche d'images pour &quot;icone clé&quot;">
            <a:extLst>
              <a:ext uri="{FF2B5EF4-FFF2-40B4-BE49-F238E27FC236}">
                <a16:creationId xmlns:a16="http://schemas.microsoft.com/office/drawing/2014/main" id="{984B716C-8DCA-4656-9B89-5A172601060D}"/>
              </a:ext>
            </a:extLst>
          </p:cNvPr>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11">
            <a:hlinkClick r:id="rId11" action="ppaction://hlinksldjump"/>
            <a:extLst>
              <a:ext uri="{FF2B5EF4-FFF2-40B4-BE49-F238E27FC236}">
                <a16:creationId xmlns:a16="http://schemas.microsoft.com/office/drawing/2014/main" id="{1174558F-8D0E-43C8-BB60-CA49FCE3DAEB}"/>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7" name="Freeform 350">
            <a:hlinkClick r:id="" action="ppaction://hlinkshowjump?jump=firstslide"/>
            <a:extLst>
              <a:ext uri="{FF2B5EF4-FFF2-40B4-BE49-F238E27FC236}">
                <a16:creationId xmlns:a16="http://schemas.microsoft.com/office/drawing/2014/main" id="{A67178F4-997B-4937-9714-6A3766D7746C}"/>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140057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1887836193"/>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140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21848" y="321825"/>
            <a:ext cx="9022151" cy="524538"/>
          </a:xfrm>
        </p:spPr>
        <p:txBody>
          <a:bodyPr/>
          <a:lstStyle/>
          <a:p>
            <a:pPr>
              <a:lnSpc>
                <a:spcPct val="80000"/>
              </a:lnSpc>
            </a:pPr>
            <a:r>
              <a:rPr lang="fr-FR" dirty="0"/>
              <a:t>Transport adapté dans le cadre des activités professionnelles (2/2)</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297712" y="1310065"/>
            <a:ext cx="8548576" cy="4676986"/>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 La préconisation doit être actualisée chaque année. </a:t>
            </a:r>
          </a:p>
          <a:p>
            <a:pPr defTabSz="844083"/>
            <a:r>
              <a:rPr lang="fr-FR" sz="1050" dirty="0">
                <a:solidFill>
                  <a:srgbClr val="000000"/>
                </a:solidFill>
                <a:latin typeface="Calibri Light" panose="020F0302020204030204" pitchFamily="34" charset="0"/>
                <a:cs typeface="Calibri Light" panose="020F0302020204030204" pitchFamily="34" charset="0"/>
              </a:rPr>
              <a:t>- La demande d’aide est effectuée pour une année civile et renouvelable. </a:t>
            </a:r>
          </a:p>
          <a:p>
            <a:pPr defTabSz="844083"/>
            <a:r>
              <a:rPr lang="fr-FR" sz="1050" dirty="0">
                <a:solidFill>
                  <a:srgbClr val="000000"/>
                </a:solidFill>
                <a:latin typeface="Calibri Light" panose="020F0302020204030204" pitchFamily="34" charset="0"/>
                <a:cs typeface="Calibri Light" panose="020F0302020204030204" pitchFamily="34" charset="0"/>
              </a:rPr>
              <a:t>- Les demandes non annuelles seront annulées sauf pour un besoin ponctuel </a:t>
            </a:r>
          </a:p>
          <a:p>
            <a:pPr defTabSz="844083"/>
            <a:r>
              <a:rPr lang="fr-FR" sz="1050" dirty="0">
                <a:solidFill>
                  <a:srgbClr val="000000"/>
                </a:solidFill>
                <a:latin typeface="Calibri Light" panose="020F0302020204030204" pitchFamily="34" charset="0"/>
                <a:cs typeface="Calibri Light" panose="020F0302020204030204" pitchFamily="34" charset="0"/>
              </a:rPr>
              <a:t>- Pour les demandes via e-services, la production des factures et le remboursement des dépenses se feront uniquement selon une périodicité trimestrielle ou semestrielle ou annuelle. </a:t>
            </a:r>
          </a:p>
          <a:p>
            <a:pPr defTabSz="844083"/>
            <a:r>
              <a:rPr lang="fr-FR" sz="1050" dirty="0">
                <a:solidFill>
                  <a:srgbClr val="000000"/>
                </a:solidFill>
                <a:latin typeface="Calibri Light" panose="020F0302020204030204" pitchFamily="34" charset="0"/>
                <a:cs typeface="Calibri Light" panose="020F0302020204030204" pitchFamily="34" charset="0"/>
              </a:rPr>
              <a:t>- Pour les demandes effectuées par un prestataire externe, les transports adaptés, les transports par taxis, les transports par VTC (voiture de transport avec chauffeur) ou toute autre entreprise de mise en contact d'utilisateurs avec des conducteurs réalisant des services de transport à la double condition que ces sociétés soient inscrites au registre du commerce et des sociétés, d’une part, et qu’une facturation soit régulièrement établie, d’autre part. </a:t>
            </a:r>
          </a:p>
          <a:p>
            <a:pPr defTabSz="844083"/>
            <a:r>
              <a:rPr lang="fr-FR" sz="1050" dirty="0">
                <a:solidFill>
                  <a:srgbClr val="000000"/>
                </a:solidFill>
                <a:latin typeface="Calibri Light" panose="020F0302020204030204" pitchFamily="34" charset="0"/>
                <a:cs typeface="Calibri Light" panose="020F0302020204030204" pitchFamily="34" charset="0"/>
              </a:rPr>
              <a:t>- Dans le cas où le transport adapté du travailleur handicapé est assuré par un agent relevant de l’autorité de l’employeur, le remboursement se fera sur production d’un état certifié de son coût salarial horaire : rémunération brute (hors prime exceptionnelle non mensualisée) plus charges </a:t>
            </a:r>
          </a:p>
          <a:p>
            <a:pPr defTabSz="844083"/>
            <a:r>
              <a:rPr lang="fr-FR" sz="1050" dirty="0">
                <a:solidFill>
                  <a:srgbClr val="000000"/>
                </a:solidFill>
                <a:latin typeface="Calibri Light" panose="020F0302020204030204" pitchFamily="34" charset="0"/>
                <a:cs typeface="Calibri Light" panose="020F0302020204030204" pitchFamily="34" charset="0"/>
              </a:rPr>
              <a:t>patronales, déduction faite des aides financières perçues par l’employeur au titre de cet emploi. </a:t>
            </a:r>
          </a:p>
          <a:p>
            <a:pPr defTabSz="844083"/>
            <a:r>
              <a:rPr lang="fr-FR" sz="1050" dirty="0">
                <a:solidFill>
                  <a:srgbClr val="000000"/>
                </a:solidFill>
                <a:latin typeface="Calibri Light" panose="020F0302020204030204" pitchFamily="34" charset="0"/>
                <a:cs typeface="Calibri Light" panose="020F0302020204030204" pitchFamily="34" charset="0"/>
              </a:rPr>
              <a:t>- C’est à l’employeur de démontrer qu’aucune solution alternative n’a pu être trouvée. Pour cela, une note argumentaire devra être fournie et accompagnera la préconisation du médecin.  </a:t>
            </a:r>
          </a:p>
          <a:p>
            <a:pPr defTabSz="844083"/>
            <a:r>
              <a:rPr lang="fr-FR" sz="1050" dirty="0">
                <a:solidFill>
                  <a:srgbClr val="000000"/>
                </a:solidFill>
                <a:latin typeface="Calibri Light" panose="020F0302020204030204" pitchFamily="34" charset="0"/>
                <a:cs typeface="Calibri Light" panose="020F0302020204030204" pitchFamily="34" charset="0"/>
              </a:rPr>
              <a:t>- L’aide peut être mobilisée de manière temporaire ou discontinue, par exemple pour des personnes dont l’état de santé ne nécessite pas un transport adapté au quotidien (mais en phase de crise par exemple). </a:t>
            </a:r>
          </a:p>
          <a:p>
            <a:pPr defTabSz="844083"/>
            <a:r>
              <a:rPr lang="fr-FR" sz="1050" dirty="0">
                <a:solidFill>
                  <a:srgbClr val="000000"/>
                </a:solidFill>
                <a:latin typeface="Calibri Light" panose="020F0302020204030204" pitchFamily="34" charset="0"/>
                <a:cs typeface="Calibri Light" panose="020F0302020204030204" pitchFamily="34" charset="0"/>
              </a:rPr>
              <a:t>- L’aide concerne également l’aide au transport pour participer à un événement d’ordre professionnel, exercer sa décharge syndicale, etc.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734600" y="1173130"/>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Précisions</a:t>
            </a:r>
          </a:p>
        </p:txBody>
      </p:sp>
      <p:sp>
        <p:nvSpPr>
          <p:cNvPr id="13" name="Rectangle 12">
            <a:extLst>
              <a:ext uri="{FF2B5EF4-FFF2-40B4-BE49-F238E27FC236}">
                <a16:creationId xmlns:a16="http://schemas.microsoft.com/office/drawing/2014/main" id="{3DD3B694-2DF5-4195-8B1C-E8A8CAB1F4A9}"/>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5" name="Triangle rectangle 14">
            <a:extLst>
              <a:ext uri="{FF2B5EF4-FFF2-40B4-BE49-F238E27FC236}">
                <a16:creationId xmlns:a16="http://schemas.microsoft.com/office/drawing/2014/main" id="{C6BDBFEC-9FA0-41E7-9D0B-EC06048B1FF9}"/>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0" name="Picture 19" descr="Résultat de recherche d'images pour &quot;icone clé&quot;">
            <a:extLst>
              <a:ext uri="{FF2B5EF4-FFF2-40B4-BE49-F238E27FC236}">
                <a16:creationId xmlns:a16="http://schemas.microsoft.com/office/drawing/2014/main" id="{63AF7A3D-2D10-4528-BEC9-FC0858994EBF}"/>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11">
            <a:hlinkClick r:id="rId8" action="ppaction://hlinksldjump"/>
            <a:extLst>
              <a:ext uri="{FF2B5EF4-FFF2-40B4-BE49-F238E27FC236}">
                <a16:creationId xmlns:a16="http://schemas.microsoft.com/office/drawing/2014/main" id="{D584022F-D64B-49E0-9732-B32F7E8B64C6}"/>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2" name="Freeform 350">
            <a:hlinkClick r:id="" action="ppaction://hlinkshowjump?jump=firstslide"/>
            <a:extLst>
              <a:ext uri="{FF2B5EF4-FFF2-40B4-BE49-F238E27FC236}">
                <a16:creationId xmlns:a16="http://schemas.microsoft.com/office/drawing/2014/main" id="{057D67A3-466F-45BC-9CDC-4BE8E6A283C9}"/>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6176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70A428F-988E-4FF7-9D71-650B792E9723}"/>
              </a:ext>
            </a:extLst>
          </p:cNvPr>
          <p:cNvGraphicFramePr>
            <a:graphicFrameLocks noChangeAspect="1"/>
          </p:cNvGraphicFramePr>
          <p:nvPr>
            <p:custDataLst>
              <p:tags r:id="rId2"/>
            </p:custDataLst>
          </p:nvPr>
        </p:nvGraphicFramePr>
        <p:xfrm>
          <a:off x="1588" y="265235"/>
          <a:ext cx="1588" cy="1466"/>
        </p:xfrm>
        <a:graphic>
          <a:graphicData uri="http://schemas.openxmlformats.org/presentationml/2006/ole">
            <mc:AlternateContent xmlns:mc="http://schemas.openxmlformats.org/markup-compatibility/2006">
              <mc:Choice xmlns:v="urn:schemas-microsoft-com:vml" Requires="v">
                <p:oleObj spid="_x0000_s118803" name="Diapositive think-cell" r:id="rId4" imgW="415" imgH="416" progId="TCLayout.ActiveDocument.1">
                  <p:embed/>
                </p:oleObj>
              </mc:Choice>
              <mc:Fallback>
                <p:oleObj name="Diapositive think-cell" r:id="rId4" imgW="415" imgH="416" progId="TCLayout.ActiveDocument.1">
                  <p:embed/>
                  <p:pic>
                    <p:nvPicPr>
                      <p:cNvPr id="5" name="Objet 4" hidden="1">
                        <a:extLst>
                          <a:ext uri="{FF2B5EF4-FFF2-40B4-BE49-F238E27FC236}">
                            <a16:creationId xmlns:a16="http://schemas.microsoft.com/office/drawing/2014/main" id="{970A428F-988E-4FF7-9D71-650B792E9723}"/>
                          </a:ext>
                        </a:extLst>
                      </p:cNvPr>
                      <p:cNvPicPr/>
                      <p:nvPr/>
                    </p:nvPicPr>
                    <p:blipFill>
                      <a:blip r:embed="rId5"/>
                      <a:stretch>
                        <a:fillRect/>
                      </a:stretch>
                    </p:blipFill>
                    <p:spPr>
                      <a:xfrm>
                        <a:off x="1588" y="265235"/>
                        <a:ext cx="1588" cy="1466"/>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5A901BA0-084B-4E7C-B3E5-6626BA5293A6}"/>
              </a:ext>
            </a:extLst>
          </p:cNvPr>
          <p:cNvSpPr>
            <a:spLocks noGrp="1"/>
          </p:cNvSpPr>
          <p:nvPr>
            <p:ph type="body" sz="quarter" idx="13"/>
          </p:nvPr>
        </p:nvSpPr>
        <p:spPr>
          <a:xfrm>
            <a:off x="539366" y="2697842"/>
            <a:ext cx="8065269" cy="1395847"/>
          </a:xfrm>
          <a:solidFill>
            <a:srgbClr val="FFFFFF">
              <a:alpha val="50980"/>
            </a:srgbClr>
          </a:solidFill>
        </p:spPr>
        <p:txBody>
          <a:bodyPr anchor="ctr"/>
          <a:lstStyle/>
          <a:p>
            <a:pPr>
              <a:lnSpc>
                <a:spcPct val="80000"/>
              </a:lnSpc>
              <a:spcBef>
                <a:spcPct val="0"/>
              </a:spcBef>
              <a:spcAft>
                <a:spcPts val="511"/>
              </a:spcAft>
            </a:pPr>
            <a:r>
              <a:rPr lang="fr-FR" sz="4090" dirty="0">
                <a:latin typeface="Calibri" panose="020F0502020204030204" pitchFamily="34" charset="0"/>
                <a:cs typeface="Calibri" panose="020F0502020204030204" pitchFamily="34" charset="0"/>
              </a:rPr>
              <a:t>Guide des prestations et aides financières de l’AGEFIPH</a:t>
            </a:r>
          </a:p>
        </p:txBody>
      </p:sp>
    </p:spTree>
    <p:extLst>
      <p:ext uri="{BB962C8B-B14F-4D97-AF65-F5344CB8AC3E}">
        <p14:creationId xmlns:p14="http://schemas.microsoft.com/office/powerpoint/2010/main" val="1260925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213563934"/>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2427"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21849" y="316847"/>
            <a:ext cx="7571678" cy="524538"/>
          </a:xfrm>
        </p:spPr>
        <p:txBody>
          <a:bodyPr/>
          <a:lstStyle/>
          <a:p>
            <a:pPr>
              <a:lnSpc>
                <a:spcPct val="80000"/>
              </a:lnSpc>
            </a:pPr>
            <a:r>
              <a:rPr lang="fr-FR" dirty="0"/>
              <a:t>Aménagement du véhicule personnel</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23284" y="1220709"/>
            <a:ext cx="3457082" cy="4515900"/>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Accompagner l’agent en situation de handicap pour l’aménagement de son véhicule personnel (et non </a:t>
            </a:r>
          </a:p>
          <a:p>
            <a:pPr defTabSz="844083"/>
            <a:r>
              <a:rPr lang="fr-FR" sz="1050" dirty="0">
                <a:solidFill>
                  <a:srgbClr val="20001F"/>
                </a:solidFill>
                <a:latin typeface="Calibri Light" panose="020F0302020204030204" pitchFamily="34" charset="0"/>
                <a:cs typeface="Calibri Light" panose="020F0302020204030204" pitchFamily="34" charset="0"/>
              </a:rPr>
              <a:t>l’achat du véhicule) et lui permettre ainsi de se rendre sur son lieu de travail.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dans la limite du montant restant à charge après déduction faite des autres </a:t>
            </a:r>
          </a:p>
          <a:p>
            <a:pPr defTabSz="844083"/>
            <a:r>
              <a:rPr lang="fr-FR" sz="1050" dirty="0">
                <a:solidFill>
                  <a:srgbClr val="20001F"/>
                </a:solidFill>
                <a:latin typeface="Calibri Light" panose="020F0302020204030204" pitchFamily="34" charset="0"/>
                <a:cs typeface="Calibri Light" panose="020F0302020204030204" pitchFamily="34" charset="0"/>
              </a:rPr>
              <a:t>financements (Prestation de Compensation du Handicap, quote-part employeur…) :  </a:t>
            </a:r>
          </a:p>
          <a:p>
            <a:pPr defTabSz="844083"/>
            <a:r>
              <a:rPr lang="fr-FR" sz="1050" dirty="0">
                <a:solidFill>
                  <a:srgbClr val="20001F"/>
                </a:solidFill>
                <a:latin typeface="Calibri Light" panose="020F0302020204030204" pitchFamily="34" charset="0"/>
                <a:cs typeface="Calibri Light" panose="020F0302020204030204" pitchFamily="34" charset="0"/>
              </a:rPr>
              <a:t>- L’aménagement du véhicule personnel relatif à la compensation du handicap. Pour obtenir une intervention du FIPHFP, le véhicule personnel doit être utilisé dans le cadre des </a:t>
            </a:r>
          </a:p>
          <a:p>
            <a:pPr defTabSz="844083"/>
            <a:r>
              <a:rPr lang="fr-FR" sz="1050" dirty="0">
                <a:solidFill>
                  <a:srgbClr val="20001F"/>
                </a:solidFill>
                <a:latin typeface="Calibri Light" panose="020F0302020204030204" pitchFamily="34" charset="0"/>
                <a:cs typeface="Calibri Light" panose="020F0302020204030204" pitchFamily="34" charset="0"/>
              </a:rPr>
              <a:t>déplacements domicile-travail et le cas échéant des déplacements professionnels. </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Les dépenses occasionnées par l’aménagement d’un véhicule personnel et non par l’achat </a:t>
            </a:r>
          </a:p>
          <a:p>
            <a:pPr defTabSz="844083"/>
            <a:r>
              <a:rPr lang="fr-FR" sz="1050" dirty="0">
                <a:solidFill>
                  <a:srgbClr val="20001F"/>
                </a:solidFill>
                <a:latin typeface="Calibri Light" panose="020F0302020204030204" pitchFamily="34" charset="0"/>
                <a:cs typeface="Calibri Light" panose="020F0302020204030204" pitchFamily="34" charset="0"/>
              </a:rPr>
              <a:t>du véhicule, </a:t>
            </a:r>
          </a:p>
          <a:p>
            <a:pPr defTabSz="844083"/>
            <a:r>
              <a:rPr lang="fr-FR" sz="1050" dirty="0">
                <a:solidFill>
                  <a:srgbClr val="20001F"/>
                </a:solidFill>
                <a:latin typeface="Calibri Light" panose="020F0302020204030204" pitchFamily="34" charset="0"/>
                <a:cs typeface="Calibri Light" panose="020F0302020204030204" pitchFamily="34" charset="0"/>
              </a:rPr>
              <a:t>• Dans la limite d’un plafond de 7 500 € TTC</a:t>
            </a:r>
          </a:p>
          <a:p>
            <a:pPr defTabSz="844083"/>
            <a:endParaRPr lang="fr-FR" sz="1050" dirty="0">
              <a:solidFill>
                <a:srgbClr val="20001F"/>
              </a:solidFill>
              <a:latin typeface="Calibri Light" panose="020F0302020204030204" pitchFamily="34" charset="0"/>
              <a:cs typeface="Calibri Light" panose="020F03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992632" y="1100125"/>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816411" y="1247308"/>
            <a:ext cx="5205739" cy="79477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+ 1an </a:t>
            </a:r>
            <a:r>
              <a:rPr lang="fr-FR" sz="1050" dirty="0">
                <a:solidFill>
                  <a:srgbClr val="000000"/>
                </a:solidFill>
                <a:latin typeface="Calibri Light" panose="020F0302020204030204" pitchFamily="34" charset="0"/>
                <a:cs typeface="Calibri Light" panose="020F0302020204030204" pitchFamily="34" charset="0"/>
              </a:rPr>
              <a:t>(BOE ou inapte et/ou en cours de reclassement)</a:t>
            </a:r>
          </a:p>
          <a:p>
            <a:pPr defTabSz="844083"/>
            <a:r>
              <a:rPr lang="fr-FR" sz="1050" b="1" dirty="0">
                <a:solidFill>
                  <a:srgbClr val="000000"/>
                </a:solidFill>
                <a:latin typeface="Calibri Light" panose="020F0302020204030204" pitchFamily="34" charset="0"/>
                <a:cs typeface="Calibri Light" panose="020F0302020204030204" pitchFamily="34" charset="0"/>
              </a:rPr>
              <a:t>Apprentis</a:t>
            </a:r>
            <a:r>
              <a:rPr lang="fr-FR" sz="1050" dirty="0">
                <a:solidFill>
                  <a:srgbClr val="000000"/>
                </a:solidFill>
                <a:latin typeface="Calibri Light" panose="020F0302020204030204" pitchFamily="34" charset="0"/>
                <a:cs typeface="Calibri Light" panose="020F0302020204030204" pitchFamily="34" charset="0"/>
              </a:rPr>
              <a:t> (BOE)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035775" y="1061831"/>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874534" y="2227563"/>
            <a:ext cx="5147616" cy="353031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Justificatifs des remboursements : Prestation de compensation du handicap ou Fonds de Compensation du Handicap ou courrier de la demande, dépôt de dossier…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Photocopie de la carte grise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4035775" y="2086801"/>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84241" y="730019"/>
            <a:ext cx="5413851"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Adapter son véhicule à son handicap » (hors équipement de série)</a:t>
            </a:r>
          </a:p>
        </p:txBody>
      </p:sp>
      <p:sp>
        <p:nvSpPr>
          <p:cNvPr id="20" name="Rectangle 19">
            <a:extLst>
              <a:ext uri="{FF2B5EF4-FFF2-40B4-BE49-F238E27FC236}">
                <a16:creationId xmlns:a16="http://schemas.microsoft.com/office/drawing/2014/main" id="{2BEE44AF-FF29-4057-8C3B-BC68D6D725A0}"/>
              </a:ext>
            </a:extLst>
          </p:cNvPr>
          <p:cNvSpPr/>
          <p:nvPr/>
        </p:nvSpPr>
        <p:spPr bwMode="auto">
          <a:xfrm>
            <a:off x="1481043" y="6091474"/>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4" name="Triangle rectangle 23">
            <a:extLst>
              <a:ext uri="{FF2B5EF4-FFF2-40B4-BE49-F238E27FC236}">
                <a16:creationId xmlns:a16="http://schemas.microsoft.com/office/drawing/2014/main" id="{2B3970D3-1CB3-4B68-A9DC-D2C938CDA195}"/>
              </a:ext>
            </a:extLst>
          </p:cNvPr>
          <p:cNvSpPr/>
          <p:nvPr/>
        </p:nvSpPr>
        <p:spPr bwMode="auto">
          <a:xfrm rot="10800000">
            <a:off x="7981263" y="14302"/>
            <a:ext cx="1162737" cy="958362"/>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Picture 19" descr="Résultat de recherche d'images pour &quot;icone clé&quot;">
            <a:extLst>
              <a:ext uri="{FF2B5EF4-FFF2-40B4-BE49-F238E27FC236}">
                <a16:creationId xmlns:a16="http://schemas.microsoft.com/office/drawing/2014/main" id="{9262742F-F300-4679-8CDE-DAE61A41DD4D}"/>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800000">
            <a:off x="8650227" y="150169"/>
            <a:ext cx="371924" cy="34331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11">
            <a:hlinkClick r:id="rId10" action="ppaction://hlinksldjump"/>
            <a:extLst>
              <a:ext uri="{FF2B5EF4-FFF2-40B4-BE49-F238E27FC236}">
                <a16:creationId xmlns:a16="http://schemas.microsoft.com/office/drawing/2014/main" id="{6FBFA669-17B3-458B-8039-ECD258577495}"/>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7" name="Freeform 350">
            <a:hlinkClick r:id="" action="ppaction://hlinkshowjump?jump=firstslide"/>
            <a:extLst>
              <a:ext uri="{FF2B5EF4-FFF2-40B4-BE49-F238E27FC236}">
                <a16:creationId xmlns:a16="http://schemas.microsoft.com/office/drawing/2014/main" id="{1087344A-3810-4573-AAFA-691B9EF2E3AA}"/>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47136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595725694"/>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2188"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7561" y="380271"/>
            <a:ext cx="7571678" cy="524538"/>
          </a:xfrm>
        </p:spPr>
        <p:txBody>
          <a:bodyPr/>
          <a:lstStyle/>
          <a:p>
            <a:pPr>
              <a:lnSpc>
                <a:spcPct val="80000"/>
              </a:lnSpc>
            </a:pPr>
            <a:r>
              <a:rPr lang="fr-FR" dirty="0"/>
              <a:t>Tutorat (1/2)</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317990" y="1183255"/>
            <a:ext cx="4594782" cy="4683351"/>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a:t>
            </a:r>
          </a:p>
          <a:p>
            <a:pPr defTabSz="844083"/>
            <a:r>
              <a:rPr lang="fr-FR" sz="1050" dirty="0">
                <a:solidFill>
                  <a:srgbClr val="20001F"/>
                </a:solidFill>
                <a:latin typeface="Calibri Light" panose="020F0302020204030204" pitchFamily="34" charset="0"/>
                <a:cs typeface="Calibri Light" panose="020F0302020204030204" pitchFamily="34" charset="0"/>
              </a:rPr>
              <a:t>Favoriser l’intégration et/ou la réintégration, la prise ou la reprise de poste de l’agent grâce à l’appui sur la prise en compte de la compensation du handicap d’un collaborateur interne à l’employeur formé à la fonction de tuteur.</a:t>
            </a:r>
            <a:endParaRPr lang="fr-FR" sz="1050" b="1" dirty="0">
              <a:solidFill>
                <a:srgbClr val="20001F"/>
              </a:solidFill>
              <a:latin typeface="Calibri Light" panose="020F0302020204030204" pitchFamily="34" charset="0"/>
              <a:cs typeface="Calibri Light" panose="020F0302020204030204" pitchFamily="34" charset="0"/>
            </a:endParaRPr>
          </a:p>
          <a:p>
            <a:pPr defTabSz="844083"/>
            <a:r>
              <a:rPr lang="fr-FR" sz="1050" b="1" dirty="0">
                <a:solidFill>
                  <a:srgbClr val="20001F"/>
                </a:solidFill>
                <a:latin typeface="Calibri Light" panose="020F0302020204030204" pitchFamily="34" charset="0"/>
                <a:cs typeface="Calibri Light" panose="020F0302020204030204" pitchFamily="34" charset="0"/>
              </a:rPr>
              <a:t>Périmètre de l’aide </a:t>
            </a:r>
          </a:p>
          <a:p>
            <a:pPr defTabSz="844083"/>
            <a:r>
              <a:rPr lang="fr-FR" sz="1050" dirty="0">
                <a:solidFill>
                  <a:srgbClr val="20001F"/>
                </a:solidFill>
                <a:latin typeface="Calibri Light" panose="020F0302020204030204" pitchFamily="34" charset="0"/>
                <a:cs typeface="Calibri Light" panose="020F0302020204030204" pitchFamily="34" charset="0"/>
              </a:rPr>
              <a:t>L’aide pour le tutorat est une aide temporaire (sauf pour les stagiaires et les apprentis où l’aide peut être mobilisée pendant la durée du contrat d’apprentissage ou de la convention de stage) : elle concerne l’aide à la prise ou reprise de poste mais n’a pas vocation à être un soutien pérenne de la personne en situation de handicap ou de reclassement.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les heures de tutorat réalisées en interne pour un agent en situation de handicap ou de reclassement dans sa prise ou sa reprise de poste. Il s’agit de favoriser l’intégration ou la réintégration des personnes en leur proposant un accompagnement de proximité. Le dédommagement du temps passé par le tuteur à accompagner l’agent permet de valoriser ce temps et de s’assurer d’une disponibilité réelle du tuteur</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 l’aide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la rémunération brute hors prime exceptionnelle (dans la limite du plafond correspondant à la masse salariale d’un attaché principal d’administration 10ème échelon) non mensualisée et charges sociales de la fonction de tutorat, dans la limite d’un plafond de 228 heures par an. </a:t>
            </a:r>
          </a:p>
          <a:p>
            <a:pPr defTabSz="844083"/>
            <a:r>
              <a:rPr lang="fr-FR" sz="1050" b="1" dirty="0">
                <a:solidFill>
                  <a:srgbClr val="20001F"/>
                </a:solidFill>
                <a:latin typeface="Calibri Light" panose="020F0302020204030204" pitchFamily="34" charset="0"/>
                <a:cs typeface="Calibri Light" panose="020F0302020204030204" pitchFamily="34" charset="0"/>
              </a:rPr>
              <a:t>Renouvellement</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pendant la durée du contrat pour les situations suivantes : CDD – 1 an, Apprentis, Contrats aidés (CUI-CAE-PEC), Emplois d’avenir, PACTE, Stagiaire, Service civique. Cette aide est mobilisable pendant la première année du recrutement, du reclassement ou de la reconversion professionnelle. </a:t>
            </a:r>
          </a:p>
          <a:p>
            <a:pPr marL="146094" indent="-146094" defTabSz="844083">
              <a:buFontTx/>
              <a:buChar char="-"/>
            </a:pPr>
            <a:endParaRPr lang="fr-FR" sz="1050" dirty="0">
              <a:solidFill>
                <a:srgbClr val="20001F"/>
              </a:solidFill>
              <a:latin typeface="Calibri Light" panose="020F0302020204030204" pitchFamily="34" charset="0"/>
              <a:cs typeface="Calibri Light" panose="020F03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867538" y="958363"/>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6005067"/>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22" name="Triangle rectangle 21">
            <a:extLst>
              <a:ext uri="{FF2B5EF4-FFF2-40B4-BE49-F238E27FC236}">
                <a16:creationId xmlns:a16="http://schemas.microsoft.com/office/drawing/2014/main" id="{2650FFE9-DA10-4D3B-BBE1-28A2175D6BB3}"/>
              </a:ext>
            </a:extLst>
          </p:cNvPr>
          <p:cNvSpPr/>
          <p:nvPr/>
        </p:nvSpPr>
        <p:spPr bwMode="auto">
          <a:xfrm rot="10800000">
            <a:off x="7978888" y="0"/>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3" name="Graphique 22" descr="Cadenas">
            <a:extLst>
              <a:ext uri="{FF2B5EF4-FFF2-40B4-BE49-F238E27FC236}">
                <a16:creationId xmlns:a16="http://schemas.microsoft.com/office/drawing/2014/main" id="{6E5EB0BD-2F31-43F0-ABB8-8525F92EBE2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60256" y="0"/>
            <a:ext cx="554969" cy="512279"/>
          </a:xfrm>
          <a:prstGeom prst="rect">
            <a:avLst/>
          </a:prstGeom>
        </p:spPr>
      </p:pic>
      <p:sp>
        <p:nvSpPr>
          <p:cNvPr id="17" name="Rectangle 16">
            <a:extLst>
              <a:ext uri="{FF2B5EF4-FFF2-40B4-BE49-F238E27FC236}">
                <a16:creationId xmlns:a16="http://schemas.microsoft.com/office/drawing/2014/main" id="{354FCD28-F45B-4BEE-8299-21DB6BFF0F30}"/>
              </a:ext>
            </a:extLst>
          </p:cNvPr>
          <p:cNvSpPr/>
          <p:nvPr/>
        </p:nvSpPr>
        <p:spPr bwMode="auto">
          <a:xfrm>
            <a:off x="5089115" y="1184228"/>
            <a:ext cx="3820969" cy="1421601"/>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24" name="ZoneTexte 9">
            <a:extLst>
              <a:ext uri="{FF2B5EF4-FFF2-40B4-BE49-F238E27FC236}">
                <a16:creationId xmlns:a16="http://schemas.microsoft.com/office/drawing/2014/main" id="{84B679EA-4DAE-4DB7-B6B2-97CCB1A00F02}"/>
              </a:ext>
            </a:extLst>
          </p:cNvPr>
          <p:cNvSpPr txBox="1"/>
          <p:nvPr/>
        </p:nvSpPr>
        <p:spPr>
          <a:xfrm>
            <a:off x="5219631" y="914067"/>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26" name="Rectangle 25">
            <a:extLst>
              <a:ext uri="{FF2B5EF4-FFF2-40B4-BE49-F238E27FC236}">
                <a16:creationId xmlns:a16="http://schemas.microsoft.com/office/drawing/2014/main" id="{1BE26191-17EC-461E-876A-648C1707780D}"/>
              </a:ext>
            </a:extLst>
          </p:cNvPr>
          <p:cNvSpPr/>
          <p:nvPr/>
        </p:nvSpPr>
        <p:spPr bwMode="auto">
          <a:xfrm>
            <a:off x="5089115" y="2831694"/>
            <a:ext cx="3812751" cy="3034913"/>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9"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10"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Statut de l’agent (Contrat de travail, fiche de paie, dernier relevé d’échelon, certificat 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de la mission de tutorat assuré (nature du tutorat, informations sur le tuteur et le tutoré, relevé des heures du tutoré et du tuteur…)  </a:t>
            </a:r>
          </a:p>
          <a:p>
            <a:pPr defTabSz="844083"/>
            <a:r>
              <a:rPr lang="fr-FR" sz="1050" dirty="0">
                <a:solidFill>
                  <a:srgbClr val="000000"/>
                </a:solidFill>
                <a:latin typeface="Calibri Light" panose="020F0302020204030204" pitchFamily="34" charset="0"/>
                <a:cs typeface="Calibri Light" panose="020F0302020204030204" pitchFamily="34" charset="0"/>
              </a:rPr>
              <a:t>- Etat certifié de son coût salarial (rémunération brute hors prime exceptionnelle non mensualisée et charges sociales) déduction faite des aides financières perçues par l’employeur au titre de cet emploi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RIB de l’employeur </a:t>
            </a:r>
          </a:p>
          <a:p>
            <a:pPr marL="146094" indent="-146094" defTabSz="844083">
              <a:buFontTx/>
              <a:buChar char="-"/>
            </a:pP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27" name="ZoneTexte 11">
            <a:extLst>
              <a:ext uri="{FF2B5EF4-FFF2-40B4-BE49-F238E27FC236}">
                <a16:creationId xmlns:a16="http://schemas.microsoft.com/office/drawing/2014/main" id="{BA77636E-1C29-4BFD-9436-409A6A837D4D}"/>
              </a:ext>
            </a:extLst>
          </p:cNvPr>
          <p:cNvSpPr txBox="1"/>
          <p:nvPr/>
        </p:nvSpPr>
        <p:spPr>
          <a:xfrm>
            <a:off x="5436097" y="2647028"/>
            <a:ext cx="1483516"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0" name="Rectangle 19">
            <a:extLst>
              <a:ext uri="{FF2B5EF4-FFF2-40B4-BE49-F238E27FC236}">
                <a16:creationId xmlns:a16="http://schemas.microsoft.com/office/drawing/2014/main" id="{2B0B6464-7905-476E-BA3C-1AABA3026ECB}"/>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ZoneTexte 11">
            <a:hlinkClick r:id="rId11" action="ppaction://hlinksldjump"/>
            <a:extLst>
              <a:ext uri="{FF2B5EF4-FFF2-40B4-BE49-F238E27FC236}">
                <a16:creationId xmlns:a16="http://schemas.microsoft.com/office/drawing/2014/main" id="{3FE62985-2C5C-4367-90E5-48AB722D8E5F}"/>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5413205F-A6DB-4FDB-9B1B-3E1C9B9C0D0C}"/>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621240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064221478"/>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93210"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7561" y="317558"/>
            <a:ext cx="7571678" cy="524538"/>
          </a:xfrm>
        </p:spPr>
        <p:txBody>
          <a:bodyPr/>
          <a:lstStyle/>
          <a:p>
            <a:pPr>
              <a:lnSpc>
                <a:spcPct val="80000"/>
              </a:lnSpc>
            </a:pPr>
            <a:r>
              <a:rPr lang="fr-FR" dirty="0"/>
              <a:t>Tutorat (2/2)</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35936" y="1167290"/>
            <a:ext cx="8124320" cy="4279187"/>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endParaRPr lang="fr-FR" sz="1100" dirty="0">
              <a:solidFill>
                <a:srgbClr val="000000"/>
              </a:solidFill>
              <a:latin typeface="Calibri Light" panose="020F0302020204030204" pitchFamily="34" charset="0"/>
              <a:cs typeface="Calibri Light" panose="020F0302020204030204" pitchFamily="34" charset="0"/>
            </a:endParaRPr>
          </a:p>
          <a:p>
            <a:pPr defTabSz="844083"/>
            <a:r>
              <a:rPr lang="fr-FR" sz="1100" dirty="0">
                <a:solidFill>
                  <a:srgbClr val="000000"/>
                </a:solidFill>
                <a:latin typeface="Calibri Light" panose="020F0302020204030204" pitchFamily="34" charset="0"/>
                <a:cs typeface="Calibri Light" panose="020F0302020204030204" pitchFamily="34" charset="0"/>
              </a:rPr>
              <a:t>Pour assurer un tutorat de qualité et accompagner au mieux la personne en situation de handicap, le FIPHFP finance la formation des tuteurs dans le cadre de l’accueil de stagiaires, d’apprentis, de personnes en situation de handicap recrutées ou dans un parcours de reclassement professionnel. La formation vise à l’acquisition :  </a:t>
            </a:r>
          </a:p>
          <a:p>
            <a:pPr defTabSz="844083"/>
            <a:r>
              <a:rPr lang="fr-FR" sz="1100" dirty="0">
                <a:solidFill>
                  <a:srgbClr val="000000"/>
                </a:solidFill>
                <a:latin typeface="Calibri Light" panose="020F0302020204030204" pitchFamily="34" charset="0"/>
                <a:cs typeface="Calibri Light" panose="020F0302020204030204" pitchFamily="34" charset="0"/>
              </a:rPr>
              <a:t>- de connaissances de base relatives au handicap au travail : contexte de l’obligation d’emploi dans la fonction publique, définition du handicap introduite par la loi de 2005, notion de compensation de la situation de handicap dans l’environnement de travail, etc. </a:t>
            </a:r>
          </a:p>
          <a:p>
            <a:pPr defTabSz="844083"/>
            <a:r>
              <a:rPr lang="fr-FR" sz="1100" dirty="0">
                <a:solidFill>
                  <a:srgbClr val="000000"/>
                </a:solidFill>
                <a:latin typeface="Calibri Light" panose="020F0302020204030204" pitchFamily="34" charset="0"/>
                <a:cs typeface="Calibri Light" panose="020F0302020204030204" pitchFamily="34" charset="0"/>
              </a:rPr>
              <a:t>Description et périmètre de l’aide : </a:t>
            </a:r>
          </a:p>
          <a:p>
            <a:pPr defTabSz="844083"/>
            <a:r>
              <a:rPr lang="fr-FR" sz="1100" dirty="0">
                <a:solidFill>
                  <a:srgbClr val="000000"/>
                </a:solidFill>
                <a:latin typeface="Calibri Light" panose="020F0302020204030204" pitchFamily="34" charset="0"/>
                <a:cs typeface="Calibri Light" panose="020F0302020204030204" pitchFamily="34" charset="0"/>
              </a:rPr>
              <a:t>Le FIPHFP prend en charge la formation individuelle spécifique au handicap, qu’elle soit diplômante, qualifiante ou continue, des acteurs internes en relation avec des agents en situation de handicap. </a:t>
            </a:r>
          </a:p>
          <a:p>
            <a:pPr defTabSz="844083"/>
            <a:r>
              <a:rPr lang="fr-FR" sz="1100" dirty="0">
                <a:solidFill>
                  <a:srgbClr val="000000"/>
                </a:solidFill>
                <a:latin typeface="Calibri Light" panose="020F0302020204030204" pitchFamily="34" charset="0"/>
                <a:cs typeface="Calibri Light" panose="020F0302020204030204" pitchFamily="34" charset="0"/>
              </a:rPr>
              <a:t>Montant des aides</a:t>
            </a:r>
          </a:p>
          <a:p>
            <a:pPr defTabSz="844083"/>
            <a:r>
              <a:rPr lang="fr-FR" sz="1100" dirty="0">
                <a:solidFill>
                  <a:srgbClr val="000000"/>
                </a:solidFill>
                <a:latin typeface="Calibri Light" panose="020F0302020204030204" pitchFamily="34" charset="0"/>
                <a:cs typeface="Calibri Light" panose="020F0302020204030204" pitchFamily="34" charset="0"/>
              </a:rPr>
              <a:t>Le FIPHFP prend en charge, déduction faite des autres financements les frais de formation du tuteur dans la limite d’un plafond de 2 000€ par an et dans la limite maximale de 5 jours.</a:t>
            </a:r>
          </a:p>
          <a:p>
            <a:pPr defTabSz="844083"/>
            <a:r>
              <a:rPr lang="fr-FR" sz="1100" dirty="0">
                <a:solidFill>
                  <a:srgbClr val="000000"/>
                </a:solidFill>
                <a:latin typeface="Calibri Light" panose="020F0302020204030204" pitchFamily="34" charset="0"/>
                <a:cs typeface="Calibri Light" panose="020F0302020204030204" pitchFamily="34" charset="0"/>
              </a:rPr>
              <a:t>Renouvellement </a:t>
            </a:r>
          </a:p>
          <a:p>
            <a:pPr defTabSz="844083"/>
            <a:r>
              <a:rPr lang="fr-FR" sz="1100" dirty="0">
                <a:solidFill>
                  <a:srgbClr val="000000"/>
                </a:solidFill>
                <a:latin typeface="Calibri Light" panose="020F0302020204030204" pitchFamily="34" charset="0"/>
                <a:cs typeface="Calibri Light" panose="020F0302020204030204" pitchFamily="34" charset="0"/>
              </a:rPr>
              <a:t>L’aide ne peut être mobilisée qu’une fois par tuteur </a:t>
            </a:r>
          </a:p>
          <a:p>
            <a:pPr defTabSz="844083"/>
            <a:r>
              <a:rPr lang="fr-FR" sz="110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ici pour plus de détail).</a:t>
            </a:r>
          </a:p>
          <a:p>
            <a:pPr defTabSz="844083"/>
            <a:r>
              <a:rPr lang="fr-FR" sz="1100" dirty="0">
                <a:solidFill>
                  <a:srgbClr val="000000"/>
                </a:solidFill>
                <a:latin typeface="Calibri Light" panose="020F0302020204030204" pitchFamily="34" charset="0"/>
                <a:cs typeface="Calibri Light" panose="020F0302020204030204" pitchFamily="34" charset="0"/>
              </a:rPr>
              <a:t>L’ensemble des personnels (collègues, managers…) ainsi que les personnes ressources de la politique handicap</a:t>
            </a:r>
          </a:p>
          <a:p>
            <a:pPr defTabSz="844083"/>
            <a:endParaRPr lang="fr-FR" sz="110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672432" y="962413"/>
            <a:ext cx="5732944"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Précisions concernant la formation à la fonction de tuteur</a:t>
            </a:r>
          </a:p>
        </p:txBody>
      </p:sp>
      <p:sp>
        <p:nvSpPr>
          <p:cNvPr id="13" name="Rectangle 12">
            <a:extLst>
              <a:ext uri="{FF2B5EF4-FFF2-40B4-BE49-F238E27FC236}">
                <a16:creationId xmlns:a16="http://schemas.microsoft.com/office/drawing/2014/main" id="{C8328F0C-EFF5-44F7-88CD-CF61FCD38611}"/>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5" name="Triangle rectangle 14">
            <a:extLst>
              <a:ext uri="{FF2B5EF4-FFF2-40B4-BE49-F238E27FC236}">
                <a16:creationId xmlns:a16="http://schemas.microsoft.com/office/drawing/2014/main" id="{147A8E9F-D5D4-403C-AE13-FE1E35C20365}"/>
              </a:ext>
            </a:extLst>
          </p:cNvPr>
          <p:cNvSpPr/>
          <p:nvPr/>
        </p:nvSpPr>
        <p:spPr bwMode="auto">
          <a:xfrm rot="10800000">
            <a:off x="7978888" y="0"/>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0" name="Graphique 19" descr="Cadenas">
            <a:extLst>
              <a:ext uri="{FF2B5EF4-FFF2-40B4-BE49-F238E27FC236}">
                <a16:creationId xmlns:a16="http://schemas.microsoft.com/office/drawing/2014/main" id="{F916B140-3335-4244-8CE7-ADBA54DA26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60256" y="0"/>
            <a:ext cx="554969" cy="512279"/>
          </a:xfrm>
          <a:prstGeom prst="rect">
            <a:avLst/>
          </a:prstGeom>
        </p:spPr>
      </p:pic>
      <p:sp>
        <p:nvSpPr>
          <p:cNvPr id="21" name="ZoneTexte 11">
            <a:hlinkClick r:id="rId9" action="ppaction://hlinksldjump"/>
            <a:extLst>
              <a:ext uri="{FF2B5EF4-FFF2-40B4-BE49-F238E27FC236}">
                <a16:creationId xmlns:a16="http://schemas.microsoft.com/office/drawing/2014/main" id="{C0E4E1D6-AC23-4DCA-B138-E0AB66F7A7BB}"/>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2" name="Freeform 350">
            <a:hlinkClick r:id="" action="ppaction://hlinkshowjump?jump=firstslide"/>
            <a:extLst>
              <a:ext uri="{FF2B5EF4-FFF2-40B4-BE49-F238E27FC236}">
                <a16:creationId xmlns:a16="http://schemas.microsoft.com/office/drawing/2014/main" id="{F7036CE3-6034-4717-9E87-CA7DFEE1AA3B}"/>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567210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686039164"/>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345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0556" y="368171"/>
            <a:ext cx="7571678" cy="524538"/>
          </a:xfrm>
        </p:spPr>
        <p:txBody>
          <a:bodyPr/>
          <a:lstStyle/>
          <a:p>
            <a:pPr>
              <a:lnSpc>
                <a:spcPct val="80000"/>
              </a:lnSpc>
            </a:pPr>
            <a:r>
              <a:rPr lang="fr-FR" dirty="0"/>
              <a:t>Accompagnement socio - pédagogique</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40556" y="1310783"/>
            <a:ext cx="2902660" cy="457245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Créer les conditions de réussite de l’insertion dans le milieu professionnel. </a:t>
            </a:r>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participe à la prise en charge des frais d’accompagnement socio-pédagogique spécifique des </a:t>
            </a:r>
          </a:p>
          <a:p>
            <a:pPr defTabSz="844083"/>
            <a:r>
              <a:rPr lang="fr-FR" sz="1050" dirty="0">
                <a:solidFill>
                  <a:srgbClr val="20001F"/>
                </a:solidFill>
                <a:latin typeface="Calibri Light" panose="020F0302020204030204" pitchFamily="34" charset="0"/>
                <a:cs typeface="Calibri Light" panose="020F0302020204030204" pitchFamily="34" charset="0"/>
              </a:rPr>
              <a:t>personnes en situation de handicap en apprentissage, en contrat Pacte, en contrats aidés (emplois </a:t>
            </a:r>
          </a:p>
          <a:p>
            <a:pPr defTabSz="844083"/>
            <a:r>
              <a:rPr lang="fr-FR" sz="1050" dirty="0">
                <a:solidFill>
                  <a:srgbClr val="20001F"/>
                </a:solidFill>
                <a:latin typeface="Calibri Light" panose="020F0302020204030204" pitchFamily="34" charset="0"/>
                <a:cs typeface="Calibri Light" panose="020F0302020204030204" pitchFamily="34" charset="0"/>
              </a:rPr>
              <a:t>d’avenir, CAE-CUI-PEC).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 Le coût des frais d’accompagnement socio-pédagogique spécifique, </a:t>
            </a:r>
          </a:p>
          <a:p>
            <a:pPr defTabSz="844083"/>
            <a:r>
              <a:rPr lang="fr-FR" sz="1050" dirty="0">
                <a:solidFill>
                  <a:srgbClr val="20001F"/>
                </a:solidFill>
                <a:latin typeface="Calibri Light" panose="020F0302020204030204" pitchFamily="34" charset="0"/>
                <a:cs typeface="Calibri Light" panose="020F0302020204030204" pitchFamily="34" charset="0"/>
              </a:rPr>
              <a:t> dans la limite d’un plafond annuel de 520 fois le SMIC horaire brut. </a:t>
            </a:r>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ans pendant la durée du contrat. </a:t>
            </a:r>
          </a:p>
          <a:p>
            <a:pPr defTabSz="844083"/>
            <a:r>
              <a:rPr lang="fr-FR" sz="1050" dirty="0">
                <a:solidFill>
                  <a:srgbClr val="20001F"/>
                </a:solidFill>
                <a:latin typeface="Calibri Light" panose="020F0302020204030204" pitchFamily="34" charset="0"/>
                <a:cs typeface="Calibri Light" panose="020F0302020204030204" pitchFamily="34" charset="0"/>
              </a:rPr>
              <a:t>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46674" y="1063473"/>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176153" y="1328514"/>
            <a:ext cx="5734601" cy="681994"/>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403073" y="1093996"/>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176154" y="2366407"/>
            <a:ext cx="5734600" cy="3516832"/>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Copie de la convention annuelle relative à une action d'accompagnement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a:t>
            </a:r>
          </a:p>
          <a:p>
            <a:pPr defTabSz="844083"/>
            <a:r>
              <a:rPr lang="fr-FR" sz="1050" dirty="0">
                <a:solidFill>
                  <a:srgbClr val="000000"/>
                </a:solidFill>
                <a:latin typeface="Calibri Light" panose="020F0302020204030204" pitchFamily="34" charset="0"/>
                <a:cs typeface="Calibri Light" panose="020F0302020204030204" pitchFamily="34" charset="0"/>
              </a:rPr>
              <a:t>demande de remboursement)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b="1" dirty="0">
                <a:solidFill>
                  <a:srgbClr val="000000"/>
                </a:solidFill>
                <a:latin typeface="Calibri Light" panose="020F0302020204030204" pitchFamily="34" charset="0"/>
                <a:cs typeface="Calibri Light" panose="020F0302020204030204" pitchFamily="34" charset="0"/>
              </a:rPr>
              <a:t>Précisions:  </a:t>
            </a:r>
            <a:r>
              <a:rPr lang="fr-FR" sz="1050" dirty="0">
                <a:solidFill>
                  <a:srgbClr val="000000"/>
                </a:solidFill>
                <a:latin typeface="Calibri Light" panose="020F0302020204030204" pitchFamily="34" charset="0"/>
                <a:cs typeface="Calibri Light" panose="020F0302020204030204" pitchFamily="34" charset="0"/>
              </a:rPr>
              <a:t>La demande d’aide est effectuée pour une année civile et renouvelable. </a:t>
            </a:r>
          </a:p>
          <a:p>
            <a:pPr defTabSz="844083"/>
            <a:r>
              <a:rPr lang="fr-FR" sz="1050" dirty="0">
                <a:solidFill>
                  <a:srgbClr val="000000"/>
                </a:solidFill>
                <a:latin typeface="Calibri Light" panose="020F0302020204030204" pitchFamily="34" charset="0"/>
                <a:cs typeface="Calibri Light" panose="020F0302020204030204" pitchFamily="34" charset="0"/>
              </a:rPr>
              <a:t> Pour les demandes via e-services, la production des factures et le remboursement des dépenses se feront uniquement selon une périodicité trimestrielle ou semestrielle ou annuelle.</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3538904" y="2119624"/>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7" name="Triangle rectangle 16">
            <a:extLst>
              <a:ext uri="{FF2B5EF4-FFF2-40B4-BE49-F238E27FC236}">
                <a16:creationId xmlns:a16="http://schemas.microsoft.com/office/drawing/2014/main" id="{F83AA919-766D-4AB9-8D5C-CEF3321AEDF3}"/>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sp>
        <p:nvSpPr>
          <p:cNvPr id="19" name="ZoneTexte 18">
            <a:extLst>
              <a:ext uri="{FF2B5EF4-FFF2-40B4-BE49-F238E27FC236}">
                <a16:creationId xmlns:a16="http://schemas.microsoft.com/office/drawing/2014/main" id="{47663A42-ED9C-4769-AB85-02C9FA23C355}"/>
              </a:ext>
            </a:extLst>
          </p:cNvPr>
          <p:cNvSpPr txBox="1"/>
          <p:nvPr/>
        </p:nvSpPr>
        <p:spPr>
          <a:xfrm>
            <a:off x="140556" y="786244"/>
            <a:ext cx="6525034"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Aide aux démarches administratives et adaptation des supports pédagogiques</a:t>
            </a:r>
            <a:r>
              <a:rPr lang="fr-FR" sz="1108" i="1" dirty="0">
                <a:solidFill>
                  <a:srgbClr val="000000"/>
                </a:solidFill>
                <a:latin typeface="Calibri Light" panose="020F0302020204030204" pitchFamily="34" charset="0"/>
                <a:cs typeface="Calibri Light" panose="020F0302020204030204" pitchFamily="34" charset="0"/>
              </a:rPr>
              <a:t>»</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pic>
        <p:nvPicPr>
          <p:cNvPr id="15" name="Graphique 14" descr="Cadenas">
            <a:extLst>
              <a:ext uri="{FF2B5EF4-FFF2-40B4-BE49-F238E27FC236}">
                <a16:creationId xmlns:a16="http://schemas.microsoft.com/office/drawing/2014/main" id="{F4109C91-60C7-4F38-8251-6E20AE0761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0" name="Rectangle 19">
            <a:extLst>
              <a:ext uri="{FF2B5EF4-FFF2-40B4-BE49-F238E27FC236}">
                <a16:creationId xmlns:a16="http://schemas.microsoft.com/office/drawing/2014/main" id="{1E82B52F-2DAE-4C5B-BF71-0F1302125270}"/>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4" name="ZoneTexte 11">
            <a:hlinkClick r:id="rId11" action="ppaction://hlinksldjump"/>
            <a:extLst>
              <a:ext uri="{FF2B5EF4-FFF2-40B4-BE49-F238E27FC236}">
                <a16:creationId xmlns:a16="http://schemas.microsoft.com/office/drawing/2014/main" id="{BAA0BA8F-647A-4418-ABB0-CAA9C4102BAE}"/>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CF7EB8FD-53C0-4672-868D-5226801776AB}"/>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84224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5236010"/>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7547"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50914" y="345992"/>
            <a:ext cx="8177485" cy="524538"/>
          </a:xfrm>
        </p:spPr>
        <p:txBody>
          <a:bodyPr/>
          <a:lstStyle/>
          <a:p>
            <a:pPr>
              <a:lnSpc>
                <a:spcPct val="80000"/>
              </a:lnSpc>
            </a:pPr>
            <a:r>
              <a:rPr lang="fr-FR" dirty="0"/>
              <a:t>Prime d’insertion (CUI-CAE-PEC, Emploi d’avenir)</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50914" y="1316378"/>
            <a:ext cx="4088743" cy="438282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Accompagner les employeurs dans le recrutement de personnes en situation de handicap et leur pérennisation dans l’emploi.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souhaite favoriser l’insertion durable des personnes en situation de handicap en contrat d’accompagnement dans l’emploi (CUI-CAE-PEC), emplois d’avenir, par le versement d’aides financières complétant les dispositifs existants.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verse : </a:t>
            </a:r>
          </a:p>
          <a:p>
            <a:pPr defTabSz="844083"/>
            <a:r>
              <a:rPr lang="fr-FR" sz="1050" dirty="0">
                <a:solidFill>
                  <a:srgbClr val="20001F"/>
                </a:solidFill>
                <a:latin typeface="Calibri Light" panose="020F0302020204030204" pitchFamily="34" charset="0"/>
                <a:cs typeface="Calibri Light" panose="020F0302020204030204" pitchFamily="34" charset="0"/>
              </a:rPr>
              <a:t>• une prime d’insertion durable d’un montant forfaitaire de 6 000 € versée en deux fois (saisir deux demandes distinctes) : </a:t>
            </a:r>
          </a:p>
          <a:p>
            <a:pPr defTabSz="844083"/>
            <a:r>
              <a:rPr lang="fr-FR" sz="1050" dirty="0">
                <a:solidFill>
                  <a:srgbClr val="20001F"/>
                </a:solidFill>
                <a:latin typeface="Calibri Light" panose="020F0302020204030204" pitchFamily="34" charset="0"/>
                <a:cs typeface="Calibri Light" panose="020F0302020204030204" pitchFamily="34" charset="0"/>
              </a:rPr>
              <a:t>1) 2 000 € à la signature du contrat d’une durée déterminée (minimum un an) prévu par le décret 95-979 du 25 août 1995 modifié relatif au recrutement des travailleurs handicapés </a:t>
            </a:r>
          </a:p>
          <a:p>
            <a:pPr defTabSz="844083"/>
            <a:r>
              <a:rPr lang="fr-FR" sz="1050" dirty="0">
                <a:solidFill>
                  <a:srgbClr val="20001F"/>
                </a:solidFill>
                <a:latin typeface="Calibri Light" panose="020F0302020204030204" pitchFamily="34" charset="0"/>
                <a:cs typeface="Calibri Light" panose="020F0302020204030204" pitchFamily="34" charset="0"/>
              </a:rPr>
              <a:t>dans la fonction publique, d’une durée hebdomadaire au moins égale à celle du CUI – CAE-PEC – emploi d’avenir qui précède ledit contrat,  </a:t>
            </a:r>
          </a:p>
          <a:p>
            <a:pPr defTabSz="844083"/>
            <a:r>
              <a:rPr lang="fr-FR" sz="1050" dirty="0">
                <a:solidFill>
                  <a:srgbClr val="20001F"/>
                </a:solidFill>
                <a:latin typeface="Calibri Light" panose="020F0302020204030204" pitchFamily="34" charset="0"/>
                <a:cs typeface="Calibri Light" panose="020F0302020204030204" pitchFamily="34" charset="0"/>
              </a:rPr>
              <a:t>2) 4 000 € lorsque la titularisation de la personne est prononcée à l’issue de son contrat ou qu’il signe un contrat à durée indéterminée d’une durée hebdomadaire au moins égale à celle du CDD </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une fois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42048" y="1170203"/>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372595" y="1304729"/>
            <a:ext cx="4620491" cy="71717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Contrats aidés CUI-CAE-PEC, Emploi d’avenir</a:t>
            </a:r>
            <a:r>
              <a:rPr lang="fr-FR" sz="1050" dirty="0">
                <a:solidFill>
                  <a:srgbClr val="000000"/>
                </a:solidFill>
                <a:latin typeface="Calibri Light" panose="020F0302020204030204" pitchFamily="34" charset="0"/>
                <a:cs typeface="Calibri Light" panose="020F0302020204030204" pitchFamily="34" charset="0"/>
              </a:rPr>
              <a:t> (BOE)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644634" y="1048393"/>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372594" y="2258826"/>
            <a:ext cx="4620491" cy="3440379"/>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et les anciens contrats. </a:t>
            </a:r>
          </a:p>
          <a:p>
            <a:pPr defTabSz="844083"/>
            <a:r>
              <a:rPr lang="fr-FR" sz="1050" dirty="0">
                <a:solidFill>
                  <a:srgbClr val="000000"/>
                </a:solidFill>
                <a:latin typeface="Calibri Light" panose="020F0302020204030204" pitchFamily="34" charset="0"/>
                <a:cs typeface="Calibri Light" panose="020F0302020204030204" pitchFamily="34" charset="0"/>
              </a:rPr>
              <a:t>- 1) Arrêté de stage ou CDD </a:t>
            </a:r>
          </a:p>
          <a:p>
            <a:pPr defTabSz="844083"/>
            <a:r>
              <a:rPr lang="fr-FR" sz="1050" dirty="0">
                <a:solidFill>
                  <a:srgbClr val="000000"/>
                </a:solidFill>
                <a:latin typeface="Calibri Light" panose="020F0302020204030204" pitchFamily="34" charset="0"/>
                <a:cs typeface="Calibri Light" panose="020F0302020204030204" pitchFamily="34" charset="0"/>
              </a:rPr>
              <a:t>- 2) Arrêté de titularisation ou contrat CDI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r>
              <a:rPr lang="fr-FR" sz="1050" b="1" dirty="0">
                <a:solidFill>
                  <a:srgbClr val="000000"/>
                </a:solidFill>
                <a:latin typeface="Calibri Light" panose="020F0302020204030204" pitchFamily="34" charset="0"/>
                <a:cs typeface="Calibri Light" panose="020F0302020204030204" pitchFamily="34" charset="0"/>
              </a:rPr>
              <a:t>Précisions </a:t>
            </a:r>
            <a:r>
              <a:rPr lang="fr-FR" sz="1050" dirty="0">
                <a:solidFill>
                  <a:srgbClr val="000000"/>
                </a:solidFill>
                <a:latin typeface="Calibri Light" panose="020F0302020204030204" pitchFamily="34" charset="0"/>
                <a:cs typeface="Calibri Light" panose="020F0302020204030204" pitchFamily="34" charset="0"/>
              </a:rPr>
              <a:t>: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Ce type d’intervention ne peut pas être demandé sur devis. </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Le FIPHFP participe à la prise en charge des frais d’accompagnement socio-pédagogique spécifiques qui peuvent être engagés pour ces agents</a:t>
            </a:r>
          </a:p>
          <a:p>
            <a:pPr marL="146094" indent="-146094" defTabSz="844083">
              <a:buFontTx/>
              <a:buChar char="-"/>
            </a:pPr>
            <a:r>
              <a:rPr lang="fr-FR" sz="1050" dirty="0">
                <a:solidFill>
                  <a:srgbClr val="000000"/>
                </a:solidFill>
                <a:latin typeface="Calibri Light" panose="020F0302020204030204" pitchFamily="34" charset="0"/>
                <a:cs typeface="Calibri Light" panose="020F0302020204030204" pitchFamily="34" charset="0"/>
              </a:rPr>
              <a:t>- Ces primes ne sont pas versées à la signature du contrat CUI-CAE-PEC ou emploi d’avenir. Ce sont des primes d’insertion durable. </a:t>
            </a:r>
          </a:p>
          <a:p>
            <a:pPr defTabSz="844083"/>
            <a:r>
              <a:rPr lang="fr-FR" sz="1050" dirty="0">
                <a:solidFill>
                  <a:srgbClr val="000000"/>
                </a:solidFill>
                <a:latin typeface="Calibri Light" panose="020F0302020204030204" pitchFamily="34" charset="0"/>
                <a:cs typeface="Calibri Light" panose="020F0302020204030204" pitchFamily="34" charset="0"/>
              </a:rPr>
              <a: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816611" y="2074655"/>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210891" y="774588"/>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Pérenniser  les emplois aidés»</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EF24B388-6557-459C-9B9B-0D56700A67B7}"/>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6" name="Triangle rectangle 25">
            <a:extLst>
              <a:ext uri="{FF2B5EF4-FFF2-40B4-BE49-F238E27FC236}">
                <a16:creationId xmlns:a16="http://schemas.microsoft.com/office/drawing/2014/main" id="{1F3CAE08-1A1B-4D45-BE1A-58E6B1FD7E37}"/>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7" name="Graphique 26" descr="Cadenas">
            <a:extLst>
              <a:ext uri="{FF2B5EF4-FFF2-40B4-BE49-F238E27FC236}">
                <a16:creationId xmlns:a16="http://schemas.microsoft.com/office/drawing/2014/main" id="{A7C3903C-F3B0-46DE-9145-E923FA9AF3A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8" name="ZoneTexte 11">
            <a:hlinkClick r:id="rId11" action="ppaction://hlinksldjump"/>
            <a:extLst>
              <a:ext uri="{FF2B5EF4-FFF2-40B4-BE49-F238E27FC236}">
                <a16:creationId xmlns:a16="http://schemas.microsoft.com/office/drawing/2014/main" id="{B6D09F20-4B7F-452B-AC71-63E7F523C88F}"/>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9" name="Freeform 350">
            <a:hlinkClick r:id="" action="ppaction://hlinkshowjump?jump=firstslide"/>
            <a:extLst>
              <a:ext uri="{FF2B5EF4-FFF2-40B4-BE49-F238E27FC236}">
                <a16:creationId xmlns:a16="http://schemas.microsoft.com/office/drawing/2014/main" id="{ABF395E1-D722-41B3-9444-BA046009F9FF}"/>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587421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867007720"/>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857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71780" y="376431"/>
            <a:ext cx="8557550" cy="524538"/>
          </a:xfrm>
        </p:spPr>
        <p:txBody>
          <a:bodyPr/>
          <a:lstStyle/>
          <a:p>
            <a:pPr>
              <a:lnSpc>
                <a:spcPct val="80000"/>
              </a:lnSpc>
            </a:pPr>
            <a:r>
              <a:rPr lang="fr-FR" dirty="0"/>
              <a:t>Etude ergonomique de poste et analyse de la situation de travail</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171780" y="1414130"/>
            <a:ext cx="3270249" cy="440778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Etudier l’environnement de travail afin de proposer des adaptations horaires, organisationnelles et </a:t>
            </a:r>
          </a:p>
          <a:p>
            <a:pPr defTabSz="844083"/>
            <a:r>
              <a:rPr lang="fr-FR" sz="1050" dirty="0">
                <a:solidFill>
                  <a:srgbClr val="20001F"/>
                </a:solidFill>
                <a:latin typeface="Calibri Light" panose="020F0302020204030204" pitchFamily="34" charset="0"/>
                <a:cs typeface="Calibri Light" panose="020F0302020204030204" pitchFamily="34" charset="0"/>
              </a:rPr>
              <a:t>matérielles qui permettront de recruter ou de maintenir l’agent dans l’emploi.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la réalisation d’une étude ergonomique du poste de travail ou d’une analyse de la </a:t>
            </a:r>
          </a:p>
          <a:p>
            <a:pPr defTabSz="844083"/>
            <a:r>
              <a:rPr lang="fr-FR" sz="1050" dirty="0">
                <a:solidFill>
                  <a:srgbClr val="20001F"/>
                </a:solidFill>
                <a:latin typeface="Calibri Light" panose="020F0302020204030204" pitchFamily="34" charset="0"/>
                <a:cs typeface="Calibri Light" panose="020F0302020204030204" pitchFamily="34" charset="0"/>
              </a:rPr>
              <a:t>situation de travail en vue de l’aménagement de l’environnement professionnel d’un bénéficiaire de </a:t>
            </a:r>
          </a:p>
          <a:p>
            <a:pPr defTabSz="844083"/>
            <a:r>
              <a:rPr lang="fr-FR" sz="1050" dirty="0">
                <a:solidFill>
                  <a:srgbClr val="20001F"/>
                </a:solidFill>
                <a:latin typeface="Calibri Light" panose="020F0302020204030204" pitchFamily="34" charset="0"/>
                <a:cs typeface="Calibri Light" panose="020F0302020204030204" pitchFamily="34" charset="0"/>
              </a:rPr>
              <a:t>l’obligation d’emploi ou d’un professionnel en restriction d’aptitude durable.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 montant lié à la réalisation d’une étude ergonomique </a:t>
            </a:r>
          </a:p>
          <a:p>
            <a:pPr defTabSz="844083"/>
            <a:r>
              <a:rPr lang="fr-FR" sz="1050" dirty="0">
                <a:solidFill>
                  <a:srgbClr val="20001F"/>
                </a:solidFill>
                <a:latin typeface="Calibri Light" panose="020F0302020204030204" pitchFamily="34" charset="0"/>
                <a:cs typeface="Calibri Light" panose="020F0302020204030204" pitchFamily="34" charset="0"/>
              </a:rPr>
              <a:t>o Réalisée en externe dans la limite d’un plafond de 3 000 € </a:t>
            </a:r>
          </a:p>
          <a:p>
            <a:pPr defTabSz="844083"/>
            <a:r>
              <a:rPr lang="fr-FR" sz="1050" dirty="0">
                <a:solidFill>
                  <a:srgbClr val="20001F"/>
                </a:solidFill>
                <a:latin typeface="Calibri Light" panose="020F0302020204030204" pitchFamily="34" charset="0"/>
                <a:cs typeface="Calibri Light" panose="020F0302020204030204" pitchFamily="34" charset="0"/>
              </a:rPr>
              <a:t>o Réalisée en interne dans la limite d’un plafond de 1 300 € </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tous les 3 ans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1001269" y="1291662"/>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618375" y="1414130"/>
            <a:ext cx="5270444" cy="1522329"/>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apte avec restriction)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apte avec restriction)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3926394" y="1191143"/>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618372" y="3159447"/>
            <a:ext cx="5270443" cy="266247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Etude ergonomique datée et signée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040251" y="2986402"/>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400">
              <a:solidFill>
                <a:prstClr val="white"/>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A8F1ACE0-B43E-41FB-A8CE-29DE8F3CFCE2}"/>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C3108817-D794-48CD-A43D-FAD5F23F3E12}"/>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6" name="Graphique 25" descr="Cadenas">
            <a:extLst>
              <a:ext uri="{FF2B5EF4-FFF2-40B4-BE49-F238E27FC236}">
                <a16:creationId xmlns:a16="http://schemas.microsoft.com/office/drawing/2014/main" id="{D05CFA12-3E90-420A-99FB-44FF854437D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7" name="ZoneTexte 11">
            <a:hlinkClick r:id="rId11" action="ppaction://hlinksldjump"/>
            <a:extLst>
              <a:ext uri="{FF2B5EF4-FFF2-40B4-BE49-F238E27FC236}">
                <a16:creationId xmlns:a16="http://schemas.microsoft.com/office/drawing/2014/main" id="{F10D48A7-9CC8-4D04-A568-B86765D66BF9}"/>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8" name="Freeform 350">
            <a:hlinkClick r:id="" action="ppaction://hlinkshowjump?jump=firstslide"/>
            <a:extLst>
              <a:ext uri="{FF2B5EF4-FFF2-40B4-BE49-F238E27FC236}">
                <a16:creationId xmlns:a16="http://schemas.microsoft.com/office/drawing/2014/main" id="{E2779211-D77A-425D-A088-EE13B74FDD65}"/>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3561935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3173981229"/>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0959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66544" y="363119"/>
            <a:ext cx="7571678" cy="524538"/>
          </a:xfrm>
        </p:spPr>
        <p:txBody>
          <a:bodyPr/>
          <a:lstStyle/>
          <a:p>
            <a:pPr>
              <a:lnSpc>
                <a:spcPct val="80000"/>
              </a:lnSpc>
            </a:pPr>
            <a:r>
              <a:rPr lang="fr-FR" dirty="0"/>
              <a:t>Aménagement de l’environnement de travail</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55182" y="1133903"/>
            <a:ext cx="3452724" cy="4687980"/>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Permettre l’adaptation du poste de travail dans le cadre d’un accès à l’emploi ou d’un maintien dans </a:t>
            </a:r>
          </a:p>
          <a:p>
            <a:pPr defTabSz="844083"/>
            <a:r>
              <a:rPr lang="fr-FR" sz="1050" dirty="0">
                <a:solidFill>
                  <a:srgbClr val="20001F"/>
                </a:solidFill>
                <a:latin typeface="Calibri Light" panose="020F0302020204030204" pitchFamily="34" charset="0"/>
                <a:cs typeface="Calibri Light" panose="020F0302020204030204" pitchFamily="34" charset="0"/>
              </a:rPr>
              <a:t>l’emploi.</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les aménagements de l’environnement de travail afin de compenser la situation de handicap de la personne sur son poste de travail. Le FIPHFP finance uniquement le surcoût </a:t>
            </a:r>
          </a:p>
          <a:p>
            <a:pPr defTabSz="844083"/>
            <a:r>
              <a:rPr lang="fr-FR" sz="1050" dirty="0">
                <a:solidFill>
                  <a:srgbClr val="20001F"/>
                </a:solidFill>
                <a:latin typeface="Calibri Light" panose="020F0302020204030204" pitchFamily="34" charset="0"/>
                <a:cs typeface="Calibri Light" panose="020F0302020204030204" pitchFamily="34" charset="0"/>
              </a:rPr>
              <a:t>lié au handicap.  A compter du 1er janvier 2020, les dépenses de travaux visant à rendre accessible les locaux professionnels ne seront plus pris en charge par le FIPHFP, seuls certains travaux d’accessibilité au poste de travail seront finançables au titre de l’environnement du poste de travail.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 montant de l’aménagement/adaptation de poste/accessibilité au poste de travail  dans la limite d’un plafond de 10 000 € pour 3 ans </a:t>
            </a:r>
          </a:p>
          <a:p>
            <a:pPr defTabSz="844083"/>
            <a:r>
              <a:rPr lang="fr-FR" sz="1050" b="1" dirty="0">
                <a:solidFill>
                  <a:srgbClr val="20001F"/>
                </a:solidFill>
                <a:latin typeface="Calibri Light" panose="020F0302020204030204" pitchFamily="34" charset="0"/>
                <a:cs typeface="Calibri Light" panose="020F0302020204030204" pitchFamily="34" charset="0"/>
              </a:rPr>
              <a:t>Conditions de renouvellement :</a:t>
            </a:r>
          </a:p>
          <a:p>
            <a:pPr defTabSz="844083"/>
            <a:r>
              <a:rPr lang="fr-FR" sz="1050" dirty="0">
                <a:solidFill>
                  <a:srgbClr val="20001F"/>
                </a:solidFill>
                <a:latin typeface="Calibri Light" panose="020F0302020204030204" pitchFamily="34" charset="0"/>
                <a:cs typeface="Calibri Light" panose="020F0302020204030204" pitchFamily="34" charset="0"/>
              </a:rPr>
              <a:t>Cette aide est mobilisable dans la limite d’un plafond de 10 000€ pour 3 ans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1001270" y="960517"/>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3952383" y="1133901"/>
            <a:ext cx="4936435" cy="1079269"/>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apte avec restriction)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apte avec restriction)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572000" y="954686"/>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3874534" y="2536340"/>
            <a:ext cx="5014284" cy="3285541"/>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(RQTH ou certificat d’inaptitude ou PV de reclassement…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Tableau de surcoût lié à la compensation du handicap </a:t>
            </a:r>
          </a:p>
          <a:p>
            <a:pPr defTabSz="844083"/>
            <a:r>
              <a:rPr lang="fr-FR" sz="1050" dirty="0">
                <a:solidFill>
                  <a:srgbClr val="000000"/>
                </a:solidFill>
                <a:latin typeface="Calibri Light" panose="020F0302020204030204" pitchFamily="34" charset="0"/>
                <a:cs typeface="Calibri Light" panose="020F0302020204030204" pitchFamily="34" charset="0"/>
              </a:rPr>
              <a:t>- Etude ergonomique datée et signée, si demande supérieure à 7 500 €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199739" y="2301823"/>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5970058"/>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34E103C-0D5A-438A-AA11-5040071D91B7}"/>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46E728F8-89FF-4866-B136-502CADFAA698}"/>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Graphique 24" descr="Cadenas">
            <a:extLst>
              <a:ext uri="{FF2B5EF4-FFF2-40B4-BE49-F238E27FC236}">
                <a16:creationId xmlns:a16="http://schemas.microsoft.com/office/drawing/2014/main" id="{ECB572F9-4CC7-4523-A32B-022A04A2D0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7" name="ZoneTexte 11">
            <a:hlinkClick r:id="rId11" action="ppaction://hlinksldjump"/>
            <a:extLst>
              <a:ext uri="{FF2B5EF4-FFF2-40B4-BE49-F238E27FC236}">
                <a16:creationId xmlns:a16="http://schemas.microsoft.com/office/drawing/2014/main" id="{BED73846-FE73-451E-A248-C85B611031B4}"/>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8" name="Freeform 350">
            <a:hlinkClick r:id="" action="ppaction://hlinkshowjump?jump=firstslide"/>
            <a:extLst>
              <a:ext uri="{FF2B5EF4-FFF2-40B4-BE49-F238E27FC236}">
                <a16:creationId xmlns:a16="http://schemas.microsoft.com/office/drawing/2014/main" id="{8C59DEB3-B5D1-4308-B849-EB6F73D86EE8}"/>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087603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121992101"/>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1061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11603" y="313758"/>
            <a:ext cx="7571678" cy="524538"/>
          </a:xfrm>
        </p:spPr>
        <p:txBody>
          <a:bodyPr/>
          <a:lstStyle/>
          <a:p>
            <a:pPr>
              <a:lnSpc>
                <a:spcPct val="80000"/>
              </a:lnSpc>
            </a:pPr>
            <a:r>
              <a:rPr lang="fr-FR" dirty="0"/>
              <a:t>Auxiliaire dans le cadre des actes quotidiens dans la vie professionnelle </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11603" y="1403499"/>
            <a:ext cx="3961585" cy="4479738"/>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Compenser le handicap des agents par l’intervention d’une aide humaine afin de favoriser leur insertion et leur maintien dans l’emploi.</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FIPFHP prend en charge les aides à la personne dans le cadre des activités professionnelles. Elles ont pour but de compenser, dans le cadre professionnel, les tâches que la personne ne peut pas réaliser en raison de son handicap. . </a:t>
            </a:r>
          </a:p>
          <a:p>
            <a:pPr defTabSz="844083"/>
            <a:r>
              <a:rPr lang="fr-FR" sz="1050" b="1" dirty="0">
                <a:solidFill>
                  <a:srgbClr val="20001F"/>
                </a:solidFill>
                <a:latin typeface="Calibri Light" panose="020F0302020204030204" pitchFamily="34" charset="0"/>
                <a:cs typeface="Calibri Light" panose="020F0302020204030204" pitchFamily="34" charset="0"/>
              </a:rPr>
              <a:t>Montant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les frais d’auxiliaires dans le cadre des activités professionnelles à hauteur des 2/3 de la dépense, le tiers restant étant à la charge de l’employeur, et non déductible dans le cadre de sa déclaration dans la limite d’un plafond horaire, </a:t>
            </a:r>
          </a:p>
          <a:p>
            <a:pPr defTabSz="844083"/>
            <a:r>
              <a:rPr lang="fr-FR" sz="1050" dirty="0">
                <a:solidFill>
                  <a:srgbClr val="20001F"/>
                </a:solidFill>
                <a:latin typeface="Calibri Light" panose="020F0302020204030204" pitchFamily="34" charset="0"/>
                <a:cs typeface="Calibri Light" panose="020F0302020204030204" pitchFamily="34" charset="0"/>
              </a:rPr>
              <a:t>- Pour les prestations réalisées en externe, il est fixé sur la base du premier élément de la prestation de compensation du handicap (1er niveau) ; </a:t>
            </a:r>
          </a:p>
          <a:p>
            <a:pPr defTabSz="844083"/>
            <a:r>
              <a:rPr lang="fr-FR" sz="1050" dirty="0">
                <a:solidFill>
                  <a:srgbClr val="20001F"/>
                </a:solidFill>
                <a:latin typeface="Calibri Light" panose="020F0302020204030204" pitchFamily="34" charset="0"/>
                <a:cs typeface="Calibri Light" panose="020F0302020204030204" pitchFamily="34" charset="0"/>
              </a:rPr>
              <a:t>- Pour les prestations réalisées en interne, le remboursement est déterminé sur la base de la masse salariale de l’agent, rapporté au nombre d’heures effectuées dans la limite </a:t>
            </a:r>
          </a:p>
          <a:p>
            <a:pPr defTabSz="844083"/>
            <a:r>
              <a:rPr lang="fr-FR" sz="1050" dirty="0">
                <a:solidFill>
                  <a:srgbClr val="20001F"/>
                </a:solidFill>
                <a:latin typeface="Calibri Light" panose="020F0302020204030204" pitchFamily="34" charset="0"/>
                <a:cs typeface="Calibri Light" panose="020F0302020204030204" pitchFamily="34" charset="0"/>
              </a:rPr>
              <a:t>de la durée prescrite et dans la limite du plafond correspondant à la masse salariale d’un attaché principal d’administration 10ème échelon. dans la limite de </a:t>
            </a:r>
            <a:r>
              <a:rPr lang="fr-FR" sz="1050" b="1" dirty="0">
                <a:solidFill>
                  <a:srgbClr val="20001F"/>
                </a:solidFill>
                <a:latin typeface="Calibri Light" panose="020F0302020204030204" pitchFamily="34" charset="0"/>
                <a:cs typeface="Calibri Light" panose="020F0302020204030204" pitchFamily="34" charset="0"/>
              </a:rPr>
              <a:t>7 heures par jour</a:t>
            </a:r>
            <a:r>
              <a:rPr lang="fr-FR" sz="1050" dirty="0">
                <a:solidFill>
                  <a:srgbClr val="20001F"/>
                </a:solidFill>
                <a:latin typeface="Calibri Light" panose="020F0302020204030204" pitchFamily="34" charset="0"/>
                <a:cs typeface="Calibri Light" panose="020F0302020204030204" pitchFamily="34" charset="0"/>
              </a:rPr>
              <a:t>.et 228 jours maximum par an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95953" y="1211506"/>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306123" y="1403498"/>
            <a:ext cx="4626273" cy="1312773"/>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4790491" y="1134823"/>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306124" y="2978088"/>
            <a:ext cx="4626272" cy="2905148"/>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du médecin du travail/de prévention précisant le nombre d’heures hebdomadaires et la durée de l’accompagnement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ou la copie de la facture acquittée </a:t>
            </a:r>
          </a:p>
          <a:p>
            <a:pPr defTabSz="844083"/>
            <a:r>
              <a:rPr lang="fr-FR" sz="1050" dirty="0">
                <a:solidFill>
                  <a:srgbClr val="000000"/>
                </a:solidFill>
                <a:latin typeface="Calibri Light" panose="020F0302020204030204" pitchFamily="34" charset="0"/>
                <a:cs typeface="Calibri Light" panose="020F0302020204030204" pitchFamily="34" charset="0"/>
              </a:rPr>
              <a:t>- Etat certifié de son coût salarial horaire plus charges patronales) déduction faite des aides financières perçues par l’employeur</a:t>
            </a:r>
          </a:p>
          <a:p>
            <a:pPr defTabSz="844083"/>
            <a:r>
              <a:rPr lang="fr-FR" sz="1050" dirty="0">
                <a:solidFill>
                  <a:srgbClr val="000000"/>
                </a:solidFill>
                <a:latin typeface="Calibri Light" panose="020F0302020204030204" pitchFamily="34" charset="0"/>
                <a:cs typeface="Calibri Light" panose="020F0302020204030204" pitchFamily="34" charset="0"/>
              </a:rPr>
              <a:t>- Les fiches de poste des deux professionnels (régime de travail de l’aidé et de l’aidant) </a:t>
            </a:r>
          </a:p>
          <a:p>
            <a:pPr defTabSz="844083"/>
            <a:r>
              <a:rPr lang="fr-FR" sz="1050" dirty="0">
                <a:solidFill>
                  <a:srgbClr val="000000"/>
                </a:solidFill>
                <a:latin typeface="Calibri Light" panose="020F0302020204030204" pitchFamily="34" charset="0"/>
                <a:cs typeface="Calibri Light" panose="020F0302020204030204" pitchFamily="34" charset="0"/>
              </a:rPr>
              <a:t>- L’état de présence des deux professionnels en binôme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r>
              <a:rPr lang="fr-FR" sz="1050" dirty="0">
                <a:solidFill>
                  <a:srgbClr val="000000"/>
                </a:solidFill>
                <a:latin typeface="Calibri Light" panose="020F0302020204030204" pitchFamily="34" charset="0"/>
                <a:cs typeface="Calibri Light" panose="020F0302020204030204" pitchFamily="34" charset="0"/>
              </a:rPr>
              <a:t>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4572000" y="2780139"/>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28227" y="6005067"/>
            <a:ext cx="236455"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150">
              <a:solidFill>
                <a:prstClr val="white"/>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222FEB81-2D74-4F47-95E0-C20A9BD23297}"/>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0EB549C4-BD32-495D-B874-4975CB6810D3}"/>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Graphique 24" descr="Cadenas">
            <a:extLst>
              <a:ext uri="{FF2B5EF4-FFF2-40B4-BE49-F238E27FC236}">
                <a16:creationId xmlns:a16="http://schemas.microsoft.com/office/drawing/2014/main" id="{77CEBB05-FD9B-4BFB-9E2A-919EA55CA4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7" name="ZoneTexte 11">
            <a:hlinkClick r:id="rId11" action="ppaction://hlinksldjump"/>
            <a:extLst>
              <a:ext uri="{FF2B5EF4-FFF2-40B4-BE49-F238E27FC236}">
                <a16:creationId xmlns:a16="http://schemas.microsoft.com/office/drawing/2014/main" id="{06124687-936B-4467-BA74-BBC35F931D74}"/>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8" name="Freeform 350">
            <a:hlinkClick r:id="" action="ppaction://hlinkshowjump?jump=firstslide"/>
            <a:extLst>
              <a:ext uri="{FF2B5EF4-FFF2-40B4-BE49-F238E27FC236}">
                <a16:creationId xmlns:a16="http://schemas.microsoft.com/office/drawing/2014/main" id="{96698DED-811D-4C97-9A9D-5CE120BFD379}"/>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2317372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443200560"/>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11643"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95694" y="291048"/>
            <a:ext cx="9048306" cy="524538"/>
          </a:xfrm>
        </p:spPr>
        <p:txBody>
          <a:bodyPr/>
          <a:lstStyle/>
          <a:p>
            <a:pPr>
              <a:lnSpc>
                <a:spcPct val="80000"/>
              </a:lnSpc>
            </a:pPr>
            <a:r>
              <a:rPr lang="fr-FR" dirty="0"/>
              <a:t>Interprète en langue des signes, codeur, transcripteur, </a:t>
            </a:r>
            <a:r>
              <a:rPr lang="fr-FR" dirty="0" err="1"/>
              <a:t>visio</a:t>
            </a:r>
            <a:r>
              <a:rPr lang="fr-FR" dirty="0"/>
              <a:t>-interprétation en LSF</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02019" y="1403498"/>
            <a:ext cx="4635857" cy="442688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Permettre aux personnes en situation de handicap présentant une déficience auditive ou visuelle de </a:t>
            </a:r>
          </a:p>
          <a:p>
            <a:pPr defTabSz="844083"/>
            <a:r>
              <a:rPr lang="fr-FR" sz="1050" dirty="0">
                <a:solidFill>
                  <a:srgbClr val="20001F"/>
                </a:solidFill>
                <a:latin typeface="Calibri Light" panose="020F0302020204030204" pitchFamily="34" charset="0"/>
                <a:cs typeface="Calibri Light" panose="020F0302020204030204" pitchFamily="34" charset="0"/>
              </a:rPr>
              <a:t>participer à toutes les manifestations nécessaires à leur communication dans le cadre de leur activité </a:t>
            </a:r>
          </a:p>
          <a:p>
            <a:pPr defTabSz="844083"/>
            <a:r>
              <a:rPr lang="fr-FR" sz="1050" dirty="0">
                <a:solidFill>
                  <a:srgbClr val="20001F"/>
                </a:solidFill>
                <a:latin typeface="Calibri Light" panose="020F0302020204030204" pitchFamily="34" charset="0"/>
                <a:cs typeface="Calibri Light" panose="020F0302020204030204" pitchFamily="34" charset="0"/>
              </a:rPr>
              <a:t>professionnelle.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 FIPHFP finance les prestations d’aide humaine visant à la compensation du handicap auditif dans le cadre des activités professionnelles. </a:t>
            </a:r>
          </a:p>
          <a:p>
            <a:pPr defTabSz="844083"/>
            <a:r>
              <a:rPr lang="fr-FR" sz="1050" dirty="0">
                <a:solidFill>
                  <a:srgbClr val="20001F"/>
                </a:solidFill>
                <a:latin typeface="Calibri Light" panose="020F0302020204030204" pitchFamily="34" charset="0"/>
                <a:cs typeface="Calibri Light" panose="020F0302020204030204" pitchFamily="34" charset="0"/>
              </a:rPr>
              <a:t>Quatre types de prestations sont prises en charge, qu’elles soient réalisées en présentiel (sur site) ou à distance (</a:t>
            </a:r>
            <a:r>
              <a:rPr lang="fr-FR" sz="1050" dirty="0" err="1">
                <a:solidFill>
                  <a:srgbClr val="20001F"/>
                </a:solidFill>
                <a:latin typeface="Calibri Light" panose="020F0302020204030204" pitchFamily="34" charset="0"/>
                <a:cs typeface="Calibri Light" panose="020F0302020204030204" pitchFamily="34" charset="0"/>
              </a:rPr>
              <a:t>visio</a:t>
            </a:r>
            <a:r>
              <a:rPr lang="fr-FR" sz="1050" dirty="0">
                <a:solidFill>
                  <a:srgbClr val="20001F"/>
                </a:solidFill>
                <a:latin typeface="Calibri Light" panose="020F0302020204030204" pitchFamily="34" charset="0"/>
                <a:cs typeface="Calibri Light" panose="020F0302020204030204" pitchFamily="34" charset="0"/>
              </a:rPr>
              <a:t>-interprétation) :  les interprètes en langue des signes française (LSF), les interfaces de communication et transcripteurs, les codeurs en langue parlée complétée (LPC), la </a:t>
            </a:r>
            <a:r>
              <a:rPr lang="fr-FR" sz="1050" dirty="0" err="1">
                <a:solidFill>
                  <a:srgbClr val="20001F"/>
                </a:solidFill>
                <a:latin typeface="Calibri Light" panose="020F0302020204030204" pitchFamily="34" charset="0"/>
                <a:cs typeface="Calibri Light" panose="020F0302020204030204" pitchFamily="34" charset="0"/>
              </a:rPr>
              <a:t>visio</a:t>
            </a:r>
            <a:r>
              <a:rPr lang="fr-FR" sz="1050" dirty="0">
                <a:solidFill>
                  <a:srgbClr val="20001F"/>
                </a:solidFill>
                <a:latin typeface="Calibri Light" panose="020F0302020204030204" pitchFamily="34" charset="0"/>
                <a:cs typeface="Calibri Light" panose="020F0302020204030204" pitchFamily="34" charset="0"/>
              </a:rPr>
              <a:t>-interprétation en LSF.</a:t>
            </a:r>
          </a:p>
          <a:p>
            <a:pPr defTabSz="844083"/>
            <a:r>
              <a:rPr lang="fr-FR" sz="1050" dirty="0">
                <a:solidFill>
                  <a:srgbClr val="20001F"/>
                </a:solidFill>
                <a:latin typeface="Calibri Light" panose="020F0302020204030204" pitchFamily="34" charset="0"/>
                <a:cs typeface="Calibri Light" panose="020F0302020204030204" pitchFamily="34" charset="0"/>
              </a:rPr>
              <a:t>Les prestations sont susceptibles d’être mobilisées pour des réunions ou entretiens professionnels, dans le cadre de la formation professionnelle continue et dans le cadre d’évènements liés à l’activité professionnelle</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les frais d’interprétariat en langue des signes, dans la limite d’un plafond 80€ par heure, le coût des interfaces de communication et transcripteurs, dans la limite d’un plafond de 29€ par heure, le coût des codeurs en langue parlée complétée (LPC), dans la limite d’un plafond de 80 € par heure, la participation au financement d’un équipement de </a:t>
            </a:r>
            <a:r>
              <a:rPr lang="fr-FR" sz="1050" dirty="0" err="1">
                <a:solidFill>
                  <a:srgbClr val="20001F"/>
                </a:solidFill>
                <a:latin typeface="Calibri Light" panose="020F0302020204030204" pitchFamily="34" charset="0"/>
                <a:cs typeface="Calibri Light" panose="020F0302020204030204" pitchFamily="34" charset="0"/>
              </a:rPr>
              <a:t>visio</a:t>
            </a:r>
            <a:r>
              <a:rPr lang="fr-FR" sz="1050" dirty="0">
                <a:solidFill>
                  <a:srgbClr val="20001F"/>
                </a:solidFill>
                <a:latin typeface="Calibri Light" panose="020F0302020204030204" pitchFamily="34" charset="0"/>
                <a:cs typeface="Calibri Light" panose="020F0302020204030204" pitchFamily="34" charset="0"/>
              </a:rPr>
              <a:t>-interprétation en langue des signes à hauteur de 60 % de la dépense exposée, dans la limite de 6 000 €/ans</a:t>
            </a:r>
          </a:p>
        </p:txBody>
      </p:sp>
      <p:sp>
        <p:nvSpPr>
          <p:cNvPr id="7" name="ZoneTexte 7">
            <a:extLst>
              <a:ext uri="{FF2B5EF4-FFF2-40B4-BE49-F238E27FC236}">
                <a16:creationId xmlns:a16="http://schemas.microsoft.com/office/drawing/2014/main" id="{CAB3C3FB-C87F-4A9E-BEAB-3A4C0E68ED56}"/>
              </a:ext>
            </a:extLst>
          </p:cNvPr>
          <p:cNvSpPr txBox="1"/>
          <p:nvPr/>
        </p:nvSpPr>
        <p:spPr>
          <a:xfrm>
            <a:off x="867538" y="1297756"/>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970813" y="1403498"/>
            <a:ext cx="3971168" cy="1562991"/>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5401614" y="1082256"/>
            <a:ext cx="1291212" cy="328423"/>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534"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5004036" y="3239742"/>
            <a:ext cx="3937945" cy="2590643"/>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Statut de l’agent (Contrat de travail ou fiche de paie, dernier relevé d’échelon ou certificat </a:t>
            </a:r>
          </a:p>
          <a:p>
            <a:pPr defTabSz="844083"/>
            <a:r>
              <a:rPr lang="fr-FR" sz="1050" dirty="0">
                <a:solidFill>
                  <a:srgbClr val="000000"/>
                </a:solidFill>
                <a:latin typeface="Calibri Light" panose="020F0302020204030204" pitchFamily="34" charset="0"/>
                <a:cs typeface="Calibri Light" panose="020F0302020204030204" pitchFamily="34" charset="0"/>
              </a:rPr>
              <a:t>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a:t>
            </a:r>
          </a:p>
          <a:p>
            <a:pPr defTabSz="844083"/>
            <a:r>
              <a:rPr lang="fr-FR" sz="1050" dirty="0">
                <a:solidFill>
                  <a:srgbClr val="000000"/>
                </a:solidFill>
                <a:latin typeface="Calibri Light" panose="020F0302020204030204" pitchFamily="34" charset="0"/>
                <a:cs typeface="Calibri Light" panose="020F0302020204030204" pitchFamily="34" charset="0"/>
              </a:rPr>
              <a:t>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5401614" y="3006524"/>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20" name="Rectangle 19">
            <a:extLst>
              <a:ext uri="{FF2B5EF4-FFF2-40B4-BE49-F238E27FC236}">
                <a16:creationId xmlns:a16="http://schemas.microsoft.com/office/drawing/2014/main" id="{DE223B0F-AC20-40B7-BD94-2A797EFEE6DF}"/>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19" name="Triangle rectangle 18">
            <a:extLst>
              <a:ext uri="{FF2B5EF4-FFF2-40B4-BE49-F238E27FC236}">
                <a16:creationId xmlns:a16="http://schemas.microsoft.com/office/drawing/2014/main" id="{6B611F75-AD30-4B78-AF82-D3A82462A058}"/>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5" name="Graphique 24" descr="Cadenas">
            <a:extLst>
              <a:ext uri="{FF2B5EF4-FFF2-40B4-BE49-F238E27FC236}">
                <a16:creationId xmlns:a16="http://schemas.microsoft.com/office/drawing/2014/main" id="{2870179D-EF06-41C2-A568-BD6143604F2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7" name="ZoneTexte 11">
            <a:hlinkClick r:id="rId11" action="ppaction://hlinksldjump"/>
            <a:extLst>
              <a:ext uri="{FF2B5EF4-FFF2-40B4-BE49-F238E27FC236}">
                <a16:creationId xmlns:a16="http://schemas.microsoft.com/office/drawing/2014/main" id="{A972A50C-2D0D-44C0-B098-7EFFFFB383B9}"/>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8" name="Freeform 350">
            <a:hlinkClick r:id="" action="ppaction://hlinkshowjump?jump=firstslide"/>
            <a:extLst>
              <a:ext uri="{FF2B5EF4-FFF2-40B4-BE49-F238E27FC236}">
                <a16:creationId xmlns:a16="http://schemas.microsoft.com/office/drawing/2014/main" id="{9D743940-12CD-4455-A190-05B3D2A9F3B3}"/>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1253499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009080298"/>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12665"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37996" y="280064"/>
            <a:ext cx="7909923" cy="524538"/>
          </a:xfrm>
        </p:spPr>
        <p:txBody>
          <a:bodyPr/>
          <a:lstStyle/>
          <a:p>
            <a:pPr>
              <a:lnSpc>
                <a:spcPct val="80000"/>
              </a:lnSpc>
            </a:pPr>
            <a:r>
              <a:rPr lang="fr-FR" dirty="0"/>
              <a:t>Dispositif d’accompagnement pour l’emploi des personnes en situation de handicap (1/2)</a:t>
            </a:r>
          </a:p>
        </p:txBody>
      </p:sp>
      <p:sp>
        <p:nvSpPr>
          <p:cNvPr id="6" name="Rectangle 5">
            <a:extLst>
              <a:ext uri="{FF2B5EF4-FFF2-40B4-BE49-F238E27FC236}">
                <a16:creationId xmlns:a16="http://schemas.microsoft.com/office/drawing/2014/main" id="{0300A03B-C10E-45B1-81FC-FA900BAEC12F}"/>
              </a:ext>
            </a:extLst>
          </p:cNvPr>
          <p:cNvSpPr/>
          <p:nvPr/>
        </p:nvSpPr>
        <p:spPr bwMode="auto">
          <a:xfrm>
            <a:off x="237759" y="1509872"/>
            <a:ext cx="8668482" cy="4443191"/>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20001F"/>
                </a:solidFill>
                <a:latin typeface="Calibri Light" panose="020F0302020204030204" pitchFamily="34" charset="0"/>
                <a:cs typeface="Calibri Light" panose="020F0302020204030204" pitchFamily="34" charset="0"/>
              </a:rPr>
              <a:t>Objectif : </a:t>
            </a:r>
          </a:p>
          <a:p>
            <a:pPr defTabSz="844083"/>
            <a:r>
              <a:rPr lang="fr-FR" sz="1050" dirty="0">
                <a:solidFill>
                  <a:srgbClr val="20001F"/>
                </a:solidFill>
                <a:latin typeface="Calibri Light" panose="020F0302020204030204" pitchFamily="34" charset="0"/>
                <a:cs typeface="Calibri Light" panose="020F0302020204030204" pitchFamily="34" charset="0"/>
              </a:rPr>
              <a:t>L’aide vise à accompagner les agents en situation de handicap psychique, mental ou cognitif dans une approche globale, à la fois médicale, professionnelle et sociale. Les aides proposées doivent permettre de proposer aux agents un accompagnement pluridisciplinaire et multimodal afin de favoriser le maintien dans l’emploi. </a:t>
            </a:r>
          </a:p>
          <a:p>
            <a:pPr defTabSz="844083"/>
            <a:r>
              <a:rPr lang="fr-FR" sz="1050" b="1" dirty="0">
                <a:solidFill>
                  <a:srgbClr val="20001F"/>
                </a:solidFill>
                <a:latin typeface="Calibri Light" panose="020F0302020204030204" pitchFamily="34" charset="0"/>
                <a:cs typeface="Calibri Light" panose="020F0302020204030204" pitchFamily="34" charset="0"/>
              </a:rPr>
              <a:t>Description et périmètre de l’aide </a:t>
            </a:r>
            <a:r>
              <a:rPr lang="fr-FR" sz="1050" dirty="0">
                <a:solidFill>
                  <a:srgbClr val="20001F"/>
                </a:solidFill>
                <a:latin typeface="Calibri Light" panose="020F0302020204030204" pitchFamily="34" charset="0"/>
                <a:cs typeface="Calibri Light" panose="020F0302020204030204" pitchFamily="34" charset="0"/>
              </a:rPr>
              <a:t>: </a:t>
            </a:r>
          </a:p>
          <a:p>
            <a:pPr defTabSz="844083"/>
            <a:r>
              <a:rPr lang="fr-FR" sz="1050" dirty="0">
                <a:solidFill>
                  <a:srgbClr val="20001F"/>
                </a:solidFill>
                <a:latin typeface="Calibri Light" panose="020F0302020204030204" pitchFamily="34" charset="0"/>
                <a:cs typeface="Calibri Light" panose="020F0302020204030204" pitchFamily="34" charset="0"/>
              </a:rPr>
              <a:t>Les aides proposées sont les suivantes : </a:t>
            </a:r>
          </a:p>
          <a:p>
            <a:pPr defTabSz="844083"/>
            <a:r>
              <a:rPr lang="fr-FR" sz="1050" dirty="0">
                <a:solidFill>
                  <a:srgbClr val="20001F"/>
                </a:solidFill>
                <a:latin typeface="Calibri Light" panose="020F0302020204030204" pitchFamily="34" charset="0"/>
                <a:cs typeface="Calibri Light" panose="020F0302020204030204" pitchFamily="34" charset="0"/>
              </a:rPr>
              <a:t>- 1/ Evaluation des capacités professionnelles de la personne compte tenu de la nature de son handicap :  </a:t>
            </a:r>
          </a:p>
          <a:p>
            <a:pPr defTabSz="844083"/>
            <a:r>
              <a:rPr lang="fr-FR" sz="1050" dirty="0">
                <a:solidFill>
                  <a:srgbClr val="20001F"/>
                </a:solidFill>
                <a:latin typeface="Calibri Light" panose="020F0302020204030204" pitchFamily="34" charset="0"/>
                <a:cs typeface="Calibri Light" panose="020F0302020204030204" pitchFamily="34" charset="0"/>
              </a:rPr>
              <a:t>o L’évaluation doit permettre d’identifier les limites professionnelles de l’agent liées à son handicap mais également valoriser les aptitudes professionnelles à mobiliser dans le cadre d’un éventuel aménagement de poste ou changement d’affectation. Elle peut être mobilisée pour des agents bénéficiaires de l’obligation d’emploi dès lors que des précisions relatives aux répercussions du handicap sur les capacités professionnelles de l’agent à occuper un poste sont nécessaires. </a:t>
            </a:r>
          </a:p>
          <a:p>
            <a:pPr defTabSz="844083"/>
            <a:r>
              <a:rPr lang="fr-FR" sz="1050" dirty="0">
                <a:solidFill>
                  <a:srgbClr val="20001F"/>
                </a:solidFill>
                <a:latin typeface="Calibri Light" panose="020F0302020204030204" pitchFamily="34" charset="0"/>
                <a:cs typeface="Calibri Light" panose="020F0302020204030204" pitchFamily="34" charset="0"/>
              </a:rPr>
              <a:t>- 2/ Soutien médico- psychologique assuré par un service ou un acteur externe à l’employeur : </a:t>
            </a:r>
          </a:p>
          <a:p>
            <a:pPr defTabSz="844083"/>
            <a:r>
              <a:rPr lang="fr-FR" sz="1050" dirty="0">
                <a:solidFill>
                  <a:srgbClr val="20001F"/>
                </a:solidFill>
                <a:latin typeface="Calibri Light" panose="020F0302020204030204" pitchFamily="34" charset="0"/>
                <a:cs typeface="Calibri Light" panose="020F0302020204030204" pitchFamily="34" charset="0"/>
              </a:rPr>
              <a:t>o Le soutien peut être assuré par un médecin traitant, un psychothérapeute ou au sein d’un service extérieur.  </a:t>
            </a:r>
          </a:p>
          <a:p>
            <a:pPr defTabSz="844083"/>
            <a:r>
              <a:rPr lang="fr-FR" sz="1050" dirty="0">
                <a:solidFill>
                  <a:srgbClr val="20001F"/>
                </a:solidFill>
                <a:latin typeface="Calibri Light" panose="020F0302020204030204" pitchFamily="34" charset="0"/>
                <a:cs typeface="Calibri Light" panose="020F0302020204030204" pitchFamily="34" charset="0"/>
              </a:rPr>
              <a:t>o Plafond de 4 séances par mois. </a:t>
            </a:r>
          </a:p>
          <a:p>
            <a:pPr defTabSz="844083"/>
            <a:r>
              <a:rPr lang="fr-FR" sz="1050" dirty="0">
                <a:solidFill>
                  <a:srgbClr val="20001F"/>
                </a:solidFill>
                <a:latin typeface="Calibri Light" panose="020F0302020204030204" pitchFamily="34" charset="0"/>
                <a:cs typeface="Calibri Light" panose="020F0302020204030204" pitchFamily="34" charset="0"/>
              </a:rPr>
              <a:t>- 3/ Accompagnement sur le lieu de travail assuré par un service spécialisé externe à l’employeur </a:t>
            </a:r>
          </a:p>
          <a:p>
            <a:pPr defTabSz="844083"/>
            <a:r>
              <a:rPr lang="fr-FR" sz="1050" dirty="0">
                <a:solidFill>
                  <a:srgbClr val="20001F"/>
                </a:solidFill>
                <a:latin typeface="Calibri Light" panose="020F0302020204030204" pitchFamily="34" charset="0"/>
                <a:cs typeface="Calibri Light" panose="020F0302020204030204" pitchFamily="34" charset="0"/>
              </a:rPr>
              <a:t>o L’accompagnement peut être assuré par une association ou par un prestataire spécialisé </a:t>
            </a:r>
          </a:p>
          <a:p>
            <a:pPr defTabSz="844083"/>
            <a:r>
              <a:rPr lang="fr-FR" sz="1050" dirty="0">
                <a:solidFill>
                  <a:srgbClr val="20001F"/>
                </a:solidFill>
                <a:latin typeface="Calibri Light" panose="020F0302020204030204" pitchFamily="34" charset="0"/>
                <a:cs typeface="Calibri Light" panose="020F0302020204030204" pitchFamily="34" charset="0"/>
              </a:rPr>
              <a:t>o Limite de 25h par semaine </a:t>
            </a:r>
          </a:p>
          <a:p>
            <a:pPr defTabSz="844083"/>
            <a:r>
              <a:rPr lang="fr-FR" sz="1050" b="1" dirty="0">
                <a:solidFill>
                  <a:srgbClr val="20001F"/>
                </a:solidFill>
                <a:latin typeface="Calibri Light" panose="020F0302020204030204" pitchFamily="34" charset="0"/>
                <a:cs typeface="Calibri Light" panose="020F0302020204030204" pitchFamily="34" charset="0"/>
              </a:rPr>
              <a:t>Modalités de prise en charge des aides</a:t>
            </a:r>
          </a:p>
          <a:p>
            <a:pPr defTabSz="844083"/>
            <a:r>
              <a:rPr lang="fr-FR" sz="1050" dirty="0">
                <a:solidFill>
                  <a:srgbClr val="20001F"/>
                </a:solidFill>
                <a:latin typeface="Calibri Light" panose="020F0302020204030204" pitchFamily="34" charset="0"/>
                <a:cs typeface="Calibri Light" panose="020F0302020204030204" pitchFamily="34" charset="0"/>
              </a:rPr>
              <a:t>Le FIPHFP prend en charge, déduction faite des autres financements : </a:t>
            </a:r>
          </a:p>
          <a:p>
            <a:pPr defTabSz="844083"/>
            <a:r>
              <a:rPr lang="fr-FR" sz="1050" dirty="0">
                <a:solidFill>
                  <a:srgbClr val="20001F"/>
                </a:solidFill>
                <a:latin typeface="Calibri Light" panose="020F0302020204030204" pitchFamily="34" charset="0"/>
                <a:cs typeface="Calibri Light" panose="020F0302020204030204" pitchFamily="34" charset="0"/>
              </a:rPr>
              <a:t>1/ les frais d’évaluation des capacités professionnelles de la personne compte tenu de la nature de son handicap  dans la limite d’un plafond annuel de 10 000€. </a:t>
            </a:r>
          </a:p>
          <a:p>
            <a:pPr defTabSz="844083"/>
            <a:r>
              <a:rPr lang="fr-FR" sz="1050" dirty="0">
                <a:solidFill>
                  <a:srgbClr val="20001F"/>
                </a:solidFill>
                <a:latin typeface="Calibri Light" panose="020F0302020204030204" pitchFamily="34" charset="0"/>
                <a:cs typeface="Calibri Light" panose="020F0302020204030204" pitchFamily="34" charset="0"/>
              </a:rPr>
              <a:t>2/ les frais de soutien médico-psychologique assuré par un service ou un acteur externe à l’employeur  dans la limite d’un plafond annuel de 3 000€ et de 4 séances par mois. </a:t>
            </a:r>
          </a:p>
          <a:p>
            <a:pPr defTabSz="844083"/>
            <a:r>
              <a:rPr lang="fr-FR" sz="1050" dirty="0">
                <a:solidFill>
                  <a:srgbClr val="20001F"/>
                </a:solidFill>
                <a:latin typeface="Calibri Light" panose="020F0302020204030204" pitchFamily="34" charset="0"/>
                <a:cs typeface="Calibri Light" panose="020F0302020204030204" pitchFamily="34" charset="0"/>
              </a:rPr>
              <a:t>3/ les frais d’accompagnement sur le lieu de travail assuré par un service spécialisé externe à l’employeur dans la limite d’un plafond annuel de 31 000€ et d’un plafond de 25 heures par semaine. </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68916" y="1373439"/>
            <a:ext cx="1196442" cy="369332"/>
          </a:xfrm>
          <a:prstGeom prst="rect">
            <a:avLst/>
          </a:prstGeom>
          <a:solidFill>
            <a:schemeClr val="bg1"/>
          </a:solidFill>
        </p:spPr>
        <p:txBody>
          <a:bodyPr wrap="square" rtlCol="0">
            <a:spAutoFit/>
          </a:bodyPr>
          <a:lstStyle/>
          <a:p>
            <a:pPr defTabSz="844083"/>
            <a:r>
              <a:rPr lang="fr-FR" b="1" cap="small" dirty="0">
                <a:solidFill>
                  <a:srgbClr val="1B2B66"/>
                </a:solidFill>
                <a:latin typeface="Calibri Light" panose="020F0302020204030204" pitchFamily="34" charset="0"/>
                <a:cs typeface="Calibri Light" panose="020F0302020204030204" pitchFamily="34" charset="0"/>
              </a:rPr>
              <a:t>Description</a:t>
            </a:r>
          </a:p>
        </p:txBody>
      </p:sp>
      <p:sp>
        <p:nvSpPr>
          <p:cNvPr id="19" name="ZoneTexte 18">
            <a:extLst>
              <a:ext uri="{FF2B5EF4-FFF2-40B4-BE49-F238E27FC236}">
                <a16:creationId xmlns:a16="http://schemas.microsoft.com/office/drawing/2014/main" id="{47663A42-ED9C-4769-AB85-02C9FA23C355}"/>
              </a:ext>
            </a:extLst>
          </p:cNvPr>
          <p:cNvSpPr txBox="1"/>
          <p:nvPr/>
        </p:nvSpPr>
        <p:spPr>
          <a:xfrm>
            <a:off x="237759" y="1035127"/>
            <a:ext cx="3855198" cy="474745"/>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Financer l’accompagnement des personnes »</a:t>
            </a:r>
          </a:p>
          <a:p>
            <a:pPr defTabSz="844083"/>
            <a:endParaRPr lang="fr-FR" sz="1193" i="1" dirty="0">
              <a:solidFill>
                <a:srgbClr val="000000"/>
              </a:solidFill>
              <a:highlight>
                <a:srgbClr val="FFFF00"/>
              </a:highlight>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D157CE24-70FA-44E0-AE1C-357CF90B1731}"/>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0" name="Triangle rectangle 19">
            <a:extLst>
              <a:ext uri="{FF2B5EF4-FFF2-40B4-BE49-F238E27FC236}">
                <a16:creationId xmlns:a16="http://schemas.microsoft.com/office/drawing/2014/main" id="{7987B6D6-139E-4E30-B761-832D9023254F}"/>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1" name="Graphique 20" descr="Cadenas">
            <a:extLst>
              <a:ext uri="{FF2B5EF4-FFF2-40B4-BE49-F238E27FC236}">
                <a16:creationId xmlns:a16="http://schemas.microsoft.com/office/drawing/2014/main" id="{B9458BC1-8771-4AFA-B47D-2077DD6FF3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67872" y="30054"/>
            <a:ext cx="554969" cy="512279"/>
          </a:xfrm>
          <a:prstGeom prst="rect">
            <a:avLst/>
          </a:prstGeom>
        </p:spPr>
      </p:pic>
      <p:sp>
        <p:nvSpPr>
          <p:cNvPr id="24" name="ZoneTexte 11">
            <a:hlinkClick r:id="rId9" action="ppaction://hlinksldjump"/>
            <a:extLst>
              <a:ext uri="{FF2B5EF4-FFF2-40B4-BE49-F238E27FC236}">
                <a16:creationId xmlns:a16="http://schemas.microsoft.com/office/drawing/2014/main" id="{7D4CF01B-9A53-41C7-85F3-02380D6E6FD2}"/>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AEDA7190-5632-492A-BC34-A6AF83A436A1}"/>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194272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2A4FBC8D-0000-45A4-9908-B8021989F2E0}"/>
              </a:ext>
            </a:extLst>
          </p:cNvPr>
          <p:cNvGraphicFramePr>
            <a:graphicFrameLocks noChangeAspect="1"/>
          </p:cNvGraphicFramePr>
          <p:nvPr>
            <p:custDataLst>
              <p:tags r:id="rId2"/>
            </p:custDataLst>
            <p:extLst>
              <p:ext uri="{D42A27DB-BD31-4B8C-83A1-F6EECF244321}">
                <p14:modId xmlns:p14="http://schemas.microsoft.com/office/powerpoint/2010/main" val="1765303993"/>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66584" name="Diapositive think-cell" r:id="rId5" imgW="415" imgH="416" progId="TCLayout.ActiveDocument.1">
                  <p:embed/>
                </p:oleObj>
              </mc:Choice>
              <mc:Fallback>
                <p:oleObj name="Diapositive think-cell" r:id="rId5" imgW="415" imgH="416" progId="TCLayout.ActiveDocument.1">
                  <p:embed/>
                  <p:pic>
                    <p:nvPicPr>
                      <p:cNvPr id="5" name="Objet 4" hidden="1">
                        <a:extLst>
                          <a:ext uri="{FF2B5EF4-FFF2-40B4-BE49-F238E27FC236}">
                            <a16:creationId xmlns:a16="http://schemas.microsoft.com/office/drawing/2014/main" id="{2A4FBC8D-0000-45A4-9908-B8021989F2E0}"/>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77AC413-6B2B-49CB-B234-0F0042DF8032}"/>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Rectangle 5">
            <a:extLst>
              <a:ext uri="{FF2B5EF4-FFF2-40B4-BE49-F238E27FC236}">
                <a16:creationId xmlns:a16="http://schemas.microsoft.com/office/drawing/2014/main" id="{DB9F8AAD-9C81-4006-865B-A8108CD3CD6A}"/>
              </a:ext>
            </a:extLst>
          </p:cNvPr>
          <p:cNvSpPr/>
          <p:nvPr/>
        </p:nvSpPr>
        <p:spPr bwMode="auto">
          <a:xfrm>
            <a:off x="684916" y="1307477"/>
            <a:ext cx="2407989" cy="1027004"/>
          </a:xfrm>
          <a:prstGeom prst="rect">
            <a:avLst/>
          </a:prstGeom>
          <a:solidFill>
            <a:schemeClr val="bg1"/>
          </a:solidFill>
          <a:ln w="9525"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Se former</a:t>
            </a:r>
            <a:endParaRPr lang="fr-FR" sz="1100" dirty="0">
              <a:solidFill>
                <a:srgbClr val="000000"/>
              </a:solidFill>
              <a:latin typeface="Calibri Light" panose="020F0302020204030204" pitchFamily="34" charset="0"/>
              <a:cs typeface="Calibri Light" panose="020F0302020204030204" pitchFamily="34" charset="0"/>
            </a:endParaRPr>
          </a:p>
          <a:p>
            <a:pPr marL="263776" indent="-263776"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7" action="ppaction://hlinksldjump"/>
              </a:rPr>
              <a:t>Formations courtes</a:t>
            </a:r>
            <a:endParaRPr lang="fr-FR" sz="1100" dirty="0">
              <a:solidFill>
                <a:srgbClr val="000000"/>
              </a:solidFill>
              <a:latin typeface="Calibri Light" panose="020F0302020204030204" pitchFamily="34" charset="0"/>
              <a:cs typeface="Calibri Light" panose="020F0302020204030204" pitchFamily="34" charset="0"/>
            </a:endParaRPr>
          </a:p>
          <a:p>
            <a:pPr marL="263776" indent="-263776"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8" action="ppaction://hlinksldjump"/>
              </a:rPr>
              <a:t>Prestation spécifique d’orientation professionnelle</a:t>
            </a:r>
            <a:endParaRPr lang="fr-FR" sz="1100" dirty="0">
              <a:solidFill>
                <a:srgbClr val="000000"/>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338FE370-C76D-4DA9-950F-B2B1394AB334}"/>
              </a:ext>
            </a:extLst>
          </p:cNvPr>
          <p:cNvSpPr/>
          <p:nvPr/>
        </p:nvSpPr>
        <p:spPr bwMode="auto">
          <a:xfrm>
            <a:off x="3414301" y="1304075"/>
            <a:ext cx="2407989" cy="1027004"/>
          </a:xfrm>
          <a:prstGeom prst="rect">
            <a:avLst/>
          </a:prstGeom>
          <a:solidFill>
            <a:schemeClr val="bg1"/>
          </a:solidFill>
          <a:ln w="9525" cap="flat" cmpd="sng" algn="ctr">
            <a:solidFill>
              <a:srgbClr val="FF5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Trouver un emploi</a:t>
            </a:r>
            <a:endParaRPr lang="fr-FR" b="1"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9" action="ppaction://hlinksldjump"/>
              </a:rPr>
              <a:t>Prestations d’analyse de capacité</a:t>
            </a:r>
            <a:endParaRPr lang="fr-FR" sz="11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10" action="ppaction://hlinksldjump"/>
              </a:rPr>
              <a:t>Prestations d’appuis spécifique</a:t>
            </a:r>
            <a:r>
              <a:rPr lang="fr-FR" sz="1100" dirty="0">
                <a:solidFill>
                  <a:srgbClr val="000000"/>
                </a:solidFill>
                <a:latin typeface="Calibri Light" panose="020F0302020204030204" pitchFamily="34" charset="0"/>
                <a:cs typeface="Calibri Light" panose="020F0302020204030204" pitchFamily="34" charset="0"/>
              </a:rPr>
              <a:t>s</a:t>
            </a:r>
          </a:p>
          <a:p>
            <a:pPr defTabSz="844083" eaLnBrk="0" fontAlgn="base" hangingPunct="0">
              <a:spcBef>
                <a:spcPct val="0"/>
              </a:spcBef>
              <a:spcAft>
                <a:spcPct val="0"/>
              </a:spcAft>
            </a:pPr>
            <a:endParaRPr lang="fr-FR" sz="2000" b="1" dirty="0">
              <a:solidFill>
                <a:srgbClr val="000000"/>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BA539797-0723-4FC3-B1D4-784211EF0DAB}"/>
              </a:ext>
            </a:extLst>
          </p:cNvPr>
          <p:cNvSpPr/>
          <p:nvPr/>
        </p:nvSpPr>
        <p:spPr bwMode="auto">
          <a:xfrm>
            <a:off x="6143685" y="1303861"/>
            <a:ext cx="2407989" cy="1024362"/>
          </a:xfrm>
          <a:prstGeom prst="rect">
            <a:avLst/>
          </a:prstGeom>
          <a:solidFill>
            <a:schemeClr val="bg1"/>
          </a:solidFill>
          <a:ln w="9525" cap="flat" cmpd="sng" algn="ctr">
            <a:solidFill>
              <a:srgbClr val="009999"/>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Créer une </a:t>
            </a:r>
          </a:p>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entreprise</a:t>
            </a:r>
            <a:endParaRPr lang="fr-FR" sz="11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11" action="ppaction://hlinksldjump"/>
              </a:rPr>
              <a:t>Conseil et accompagnement à la </a:t>
            </a:r>
          </a:p>
          <a:p>
            <a:pPr defTabSz="844083" eaLnBrk="0" fontAlgn="base" hangingPunct="0">
              <a:spcBef>
                <a:spcPct val="0"/>
              </a:spcBef>
              <a:spcAft>
                <a:spcPct val="0"/>
              </a:spcAft>
            </a:pPr>
            <a:r>
              <a:rPr lang="fr-FR" sz="1100" dirty="0">
                <a:solidFill>
                  <a:srgbClr val="000000"/>
                </a:solidFill>
                <a:latin typeface="Calibri Light" panose="020F0302020204030204" pitchFamily="34" charset="0"/>
                <a:cs typeface="Calibri Light" panose="020F0302020204030204" pitchFamily="34" charset="0"/>
                <a:hlinkClick r:id="rId11" action="ppaction://hlinksldjump"/>
              </a:rPr>
              <a:t>création ou la reprise d’entreprise </a:t>
            </a:r>
            <a:endParaRPr lang="fr-FR" sz="1100" dirty="0">
              <a:solidFill>
                <a:srgbClr val="000000"/>
              </a:solidFill>
              <a:latin typeface="Calibri Light" panose="020F0302020204030204" pitchFamily="34" charset="0"/>
              <a:cs typeface="Calibri Light" panose="020F0302020204030204" pitchFamily="34" charset="0"/>
            </a:endParaRPr>
          </a:p>
        </p:txBody>
      </p:sp>
      <p:sp>
        <p:nvSpPr>
          <p:cNvPr id="9" name="Triangle rectangle 8">
            <a:extLst>
              <a:ext uri="{FF2B5EF4-FFF2-40B4-BE49-F238E27FC236}">
                <a16:creationId xmlns:a16="http://schemas.microsoft.com/office/drawing/2014/main" id="{72B1E801-BEAE-40A4-8D81-AB534EBF1ADD}"/>
              </a:ext>
            </a:extLst>
          </p:cNvPr>
          <p:cNvSpPr/>
          <p:nvPr/>
        </p:nvSpPr>
        <p:spPr bwMode="auto">
          <a:xfrm rot="10800000">
            <a:off x="2405702" y="1312027"/>
            <a:ext cx="699971" cy="589984"/>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7EA2D1"/>
              </a:solidFill>
              <a:latin typeface="Arial" charset="0"/>
              <a:cs typeface="Arial" charset="0"/>
            </a:endParaRPr>
          </a:p>
        </p:txBody>
      </p:sp>
      <p:pic>
        <p:nvPicPr>
          <p:cNvPr id="10" name="Espace réservé du contenu 10" descr="Livre fermé">
            <a:extLst>
              <a:ext uri="{FF2B5EF4-FFF2-40B4-BE49-F238E27FC236}">
                <a16:creationId xmlns:a16="http://schemas.microsoft.com/office/drawing/2014/main" id="{AE682DC8-8B25-4860-99D1-B23022866DE9}"/>
              </a:ext>
            </a:extLst>
          </p:cNvPr>
          <p:cNvPicPr>
            <a:picLocks noGrp="1" noChangeAspect="1"/>
          </p:cNvPicPr>
          <p:nvPr>
            <p:ph sz="quarter" idx="11"/>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96363" y="1353565"/>
            <a:ext cx="295073" cy="295073"/>
          </a:xfrm>
        </p:spPr>
      </p:pic>
      <p:sp>
        <p:nvSpPr>
          <p:cNvPr id="11" name="Triangle rectangle 10">
            <a:extLst>
              <a:ext uri="{FF2B5EF4-FFF2-40B4-BE49-F238E27FC236}">
                <a16:creationId xmlns:a16="http://schemas.microsoft.com/office/drawing/2014/main" id="{E4D1A8AF-72F8-40B1-B90E-2F99B699A42E}"/>
              </a:ext>
            </a:extLst>
          </p:cNvPr>
          <p:cNvSpPr/>
          <p:nvPr/>
        </p:nvSpPr>
        <p:spPr bwMode="auto">
          <a:xfrm rot="10800000">
            <a:off x="5144850" y="1305440"/>
            <a:ext cx="681801" cy="562400"/>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FF5050"/>
              </a:solidFill>
              <a:latin typeface="Arial" charset="0"/>
              <a:cs typeface="Arial" charset="0"/>
            </a:endParaRPr>
          </a:p>
        </p:txBody>
      </p:sp>
      <p:pic>
        <p:nvPicPr>
          <p:cNvPr id="12" name="Picture 19" descr="Résultat de recherche d'images pour &quot;icone clé&quot;">
            <a:extLst>
              <a:ext uri="{FF2B5EF4-FFF2-40B4-BE49-F238E27FC236}">
                <a16:creationId xmlns:a16="http://schemas.microsoft.com/office/drawing/2014/main" id="{043B7606-A806-45E5-B89B-AED101E51644}"/>
              </a:ext>
            </a:extLst>
          </p:cNvPr>
          <p:cNvPicPr>
            <a:picLocks noChangeAspect="1" noChangeArrowheads="1"/>
          </p:cNvPicPr>
          <p:nvPr/>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rot="10366837">
            <a:off x="5488204" y="1343631"/>
            <a:ext cx="280550" cy="280550"/>
          </a:xfrm>
          <a:prstGeom prst="rect">
            <a:avLst/>
          </a:prstGeom>
          <a:noFill/>
          <a:extLst>
            <a:ext uri="{909E8E84-426E-40DD-AFC4-6F175D3DCCD1}">
              <a14:hiddenFill xmlns:a14="http://schemas.microsoft.com/office/drawing/2010/main">
                <a:solidFill>
                  <a:srgbClr val="FFFFFF"/>
                </a:solidFill>
              </a14:hiddenFill>
            </a:ext>
          </a:extLst>
        </p:spPr>
      </p:pic>
      <p:sp>
        <p:nvSpPr>
          <p:cNvPr id="13" name="Triangle rectangle 12">
            <a:extLst>
              <a:ext uri="{FF2B5EF4-FFF2-40B4-BE49-F238E27FC236}">
                <a16:creationId xmlns:a16="http://schemas.microsoft.com/office/drawing/2014/main" id="{EE3D45D6-2E43-4058-8AD2-1194FAFA8C4B}"/>
              </a:ext>
            </a:extLst>
          </p:cNvPr>
          <p:cNvSpPr/>
          <p:nvPr/>
        </p:nvSpPr>
        <p:spPr bwMode="auto">
          <a:xfrm rot="10800000">
            <a:off x="7868092" y="1307760"/>
            <a:ext cx="676068" cy="498931"/>
          </a:xfrm>
          <a:prstGeom prst="rtTriangle">
            <a:avLst/>
          </a:prstGeom>
          <a:solidFill>
            <a:srgbClr val="009999">
              <a:alpha val="60000"/>
            </a:srgbClr>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7EA2D1"/>
              </a:solidFill>
              <a:latin typeface="Arial" charset="0"/>
              <a:cs typeface="Arial" charset="0"/>
            </a:endParaRPr>
          </a:p>
        </p:txBody>
      </p:sp>
      <p:pic>
        <p:nvPicPr>
          <p:cNvPr id="14" name="Espace réservé du contenu 5" descr="Bâtiment">
            <a:extLst>
              <a:ext uri="{FF2B5EF4-FFF2-40B4-BE49-F238E27FC236}">
                <a16:creationId xmlns:a16="http://schemas.microsoft.com/office/drawing/2014/main" id="{FC3830D3-9D8A-4E41-B5BF-94F6902EFBD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42448" y="1344825"/>
            <a:ext cx="274403" cy="274403"/>
          </a:xfrm>
          <a:prstGeom prst="rect">
            <a:avLst/>
          </a:prstGeom>
        </p:spPr>
      </p:pic>
      <p:sp>
        <p:nvSpPr>
          <p:cNvPr id="3" name="ZoneTexte 2"/>
          <p:cNvSpPr txBox="1"/>
          <p:nvPr/>
        </p:nvSpPr>
        <p:spPr>
          <a:xfrm>
            <a:off x="610862" y="4990777"/>
            <a:ext cx="8575665" cy="1692771"/>
          </a:xfrm>
          <a:prstGeom prst="rect">
            <a:avLst/>
          </a:prstGeom>
          <a:noFill/>
        </p:spPr>
        <p:txBody>
          <a:bodyPr wrap="square" rtlCol="0">
            <a:spAutoFit/>
          </a:bodyPr>
          <a:lstStyle/>
          <a:p>
            <a:pPr defTabSz="844083"/>
            <a:endParaRPr lang="fr-FR" sz="1600" dirty="0">
              <a:solidFill>
                <a:srgbClr val="000000"/>
              </a:solidFill>
              <a:latin typeface="Calibri" panose="020F0502020204030204" pitchFamily="34" charset="0"/>
              <a:cs typeface="Calibri" panose="020F0502020204030204" pitchFamily="34" charset="0"/>
            </a:endParaRPr>
          </a:p>
          <a:p>
            <a:pPr defTabSz="844083"/>
            <a:r>
              <a:rPr lang="fr-FR" sz="1600" b="1" dirty="0">
                <a:solidFill>
                  <a:srgbClr val="000000"/>
                </a:solidFill>
                <a:latin typeface="Calibri" panose="020F0502020204030204" pitchFamily="34" charset="0"/>
                <a:cs typeface="Calibri" panose="020F0502020204030204" pitchFamily="34" charset="0"/>
              </a:rPr>
              <a:t>Caractéristiques communes aux aides financières :</a:t>
            </a:r>
          </a:p>
          <a:p>
            <a:pPr defTabSz="844083"/>
            <a:r>
              <a:rPr lang="fr-FR" sz="1200" dirty="0">
                <a:solidFill>
                  <a:srgbClr val="000000"/>
                </a:solidFill>
                <a:latin typeface="Calibri" panose="020F0502020204030204" pitchFamily="34" charset="0"/>
                <a:cs typeface="Calibri" panose="020F0502020204030204" pitchFamily="34" charset="0"/>
              </a:rPr>
              <a:t>Les aides financières de l’</a:t>
            </a:r>
            <a:r>
              <a:rPr lang="fr-FR" sz="1200" dirty="0" err="1">
                <a:solidFill>
                  <a:srgbClr val="000000"/>
                </a:solidFill>
                <a:latin typeface="Calibri" panose="020F0502020204030204" pitchFamily="34" charset="0"/>
                <a:cs typeface="Calibri" panose="020F0502020204030204" pitchFamily="34" charset="0"/>
              </a:rPr>
              <a:t>Agefiph</a:t>
            </a:r>
            <a:r>
              <a:rPr lang="fr-FR" sz="1200" dirty="0">
                <a:solidFill>
                  <a:srgbClr val="000000"/>
                </a:solidFill>
                <a:latin typeface="Calibri" panose="020F0502020204030204" pitchFamily="34" charset="0"/>
                <a:cs typeface="Calibri" panose="020F0502020204030204" pitchFamily="34" charset="0"/>
              </a:rPr>
              <a:t> viennent en complément des aides de droit commun.</a:t>
            </a:r>
          </a:p>
          <a:p>
            <a:pPr defTabSz="844083"/>
            <a:r>
              <a:rPr lang="fr-FR" sz="1200" dirty="0">
                <a:solidFill>
                  <a:srgbClr val="000000"/>
                </a:solidFill>
                <a:latin typeface="Calibri" panose="020F0502020204030204" pitchFamily="34" charset="0"/>
                <a:cs typeface="Calibri" panose="020F0502020204030204" pitchFamily="34" charset="0"/>
              </a:rPr>
              <a:t>Les aides </a:t>
            </a:r>
            <a:r>
              <a:rPr lang="fr-FR" sz="1200" u="sng" dirty="0">
                <a:solidFill>
                  <a:srgbClr val="000000"/>
                </a:solidFill>
                <a:latin typeface="Calibri" panose="020F0502020204030204" pitchFamily="34" charset="0"/>
                <a:cs typeface="Calibri" panose="020F0502020204030204" pitchFamily="34" charset="0"/>
              </a:rPr>
              <a:t>ne peuvent pas être attribuées postérieurement à la date de réalisation de l’action ou prendre effet après cette date</a:t>
            </a:r>
            <a:r>
              <a:rPr lang="fr-FR" sz="1200" dirty="0">
                <a:solidFill>
                  <a:srgbClr val="000000"/>
                </a:solidFill>
                <a:latin typeface="Calibri" panose="020F0502020204030204" pitchFamily="34" charset="0"/>
                <a:cs typeface="Calibri" panose="020F0502020204030204" pitchFamily="34" charset="0"/>
              </a:rPr>
              <a:t>. Seules les aides à l’alternance bénéficient pour le dépôt de la demande d’une tolérance de 3 mois maximum après la date d’embauche.</a:t>
            </a:r>
          </a:p>
          <a:p>
            <a:pPr defTabSz="844083"/>
            <a:r>
              <a:rPr lang="fr-FR" sz="1200" dirty="0">
                <a:solidFill>
                  <a:srgbClr val="000000"/>
                </a:solidFill>
                <a:latin typeface="Calibri" panose="020F0502020204030204" pitchFamily="34" charset="0"/>
                <a:cs typeface="Calibri" panose="020F0502020204030204" pitchFamily="34" charset="0"/>
              </a:rPr>
              <a:t>Plusieurs aides ayant un objet identique ne peuvent être cumulées.</a:t>
            </a:r>
            <a:endParaRPr lang="fr-FR" sz="1600" strike="sngStrike" dirty="0">
              <a:solidFill>
                <a:srgbClr val="000000"/>
              </a:solidFill>
              <a:latin typeface="Calibri" panose="020F0502020204030204" pitchFamily="34" charset="0"/>
              <a:cs typeface="Calibri" panose="020F0502020204030204" pitchFamily="34" charset="0"/>
            </a:endParaRPr>
          </a:p>
          <a:p>
            <a:pPr defTabSz="844083"/>
            <a:r>
              <a:rPr lang="fr-FR" sz="2400" dirty="0">
                <a:solidFill>
                  <a:srgbClr val="000000"/>
                </a:solidFill>
                <a:latin typeface="Arial"/>
                <a:cs typeface="Arial"/>
              </a:rPr>
              <a:t> </a:t>
            </a:r>
          </a:p>
        </p:txBody>
      </p:sp>
      <p:sp>
        <p:nvSpPr>
          <p:cNvPr id="15" name="Rectangle 14">
            <a:extLst>
              <a:ext uri="{FF2B5EF4-FFF2-40B4-BE49-F238E27FC236}">
                <a16:creationId xmlns:a16="http://schemas.microsoft.com/office/drawing/2014/main" id="{DB9F8AAD-9C81-4006-865B-A8108CD3CD6A}"/>
              </a:ext>
            </a:extLst>
          </p:cNvPr>
          <p:cNvSpPr/>
          <p:nvPr/>
        </p:nvSpPr>
        <p:spPr bwMode="auto">
          <a:xfrm>
            <a:off x="701693" y="2832533"/>
            <a:ext cx="2407989" cy="2360603"/>
          </a:xfrm>
          <a:prstGeom prst="rect">
            <a:avLst/>
          </a:prstGeom>
          <a:solidFill>
            <a:schemeClr val="bg1"/>
          </a:solidFill>
          <a:ln w="9525"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Se former</a:t>
            </a:r>
          </a:p>
          <a:p>
            <a:pPr marL="263776" indent="-263776"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17" action="ppaction://hlinksldjump"/>
              </a:rPr>
              <a:t>Aide au défraiement des stagiaires handicapés en formation courtes</a:t>
            </a:r>
            <a:endParaRPr lang="fr-FR" sz="1100" dirty="0">
              <a:solidFill>
                <a:srgbClr val="000000"/>
              </a:solidFill>
              <a:latin typeface="Calibri Light" panose="020F0302020204030204" pitchFamily="34" charset="0"/>
              <a:cs typeface="Calibri Light" panose="020F0302020204030204" pitchFamily="34" charset="0"/>
            </a:endParaRPr>
          </a:p>
          <a:p>
            <a:pPr marL="263776" indent="-263776"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18" action="ppaction://hlinksldjump"/>
              </a:rPr>
              <a:t>Aide à la formation des personnes handicapées dans le cadre du parcours à l’emploi</a:t>
            </a:r>
            <a:endParaRPr lang="fr-FR" sz="1100" dirty="0">
              <a:solidFill>
                <a:srgbClr val="000000"/>
              </a:solidFill>
              <a:latin typeface="Calibri Light" panose="020F0302020204030204" pitchFamily="34" charset="0"/>
              <a:cs typeface="Calibri Light" panose="020F0302020204030204" pitchFamily="34" charset="0"/>
            </a:endParaRPr>
          </a:p>
          <a:p>
            <a:pPr marL="263776" indent="-263776" defTabSz="844083" eaLnBrk="0" fontAlgn="base" hangingPunct="0">
              <a:spcBef>
                <a:spcPct val="0"/>
              </a:spcBef>
              <a:spcAft>
                <a:spcPct val="0"/>
              </a:spcAft>
              <a:buFont typeface="Arial" panose="020B0604020202020204" pitchFamily="34" charset="0"/>
              <a:buChar char="•"/>
            </a:pPr>
            <a:endParaRPr lang="fr-FR" sz="1100" dirty="0">
              <a:solidFill>
                <a:srgbClr val="000000"/>
              </a:solidFill>
              <a:latin typeface="Calibri Light" panose="020F0302020204030204" pitchFamily="34" charset="0"/>
              <a:cs typeface="Calibri Light" panose="020F0302020204030204" pitchFamily="34" charset="0"/>
            </a:endParaRPr>
          </a:p>
          <a:p>
            <a:pPr defTabSz="844083" eaLnBrk="0" fontAlgn="base" hangingPunct="0">
              <a:spcBef>
                <a:spcPct val="0"/>
              </a:spcBef>
              <a:spcAft>
                <a:spcPct val="0"/>
              </a:spcAft>
            </a:pPr>
            <a:endParaRPr lang="fr-FR" sz="1100" dirty="0">
              <a:solidFill>
                <a:srgbClr val="000000"/>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338FE370-C76D-4DA9-950F-B2B1394AB334}"/>
              </a:ext>
            </a:extLst>
          </p:cNvPr>
          <p:cNvSpPr/>
          <p:nvPr/>
        </p:nvSpPr>
        <p:spPr bwMode="auto">
          <a:xfrm>
            <a:off x="3442221" y="2791786"/>
            <a:ext cx="2407989" cy="2430996"/>
          </a:xfrm>
          <a:prstGeom prst="rect">
            <a:avLst/>
          </a:prstGeom>
          <a:solidFill>
            <a:schemeClr val="bg1"/>
          </a:solidFill>
          <a:ln w="9525" cap="flat" cmpd="sng" algn="ctr">
            <a:solidFill>
              <a:srgbClr val="FF5050"/>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Trouver un emploi</a:t>
            </a: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19" action="ppaction://hlinksldjump"/>
              </a:rPr>
              <a:t>Aide à l’accueil, à l’intégration et à l’évolution professionnelle des personnes handicapées</a:t>
            </a:r>
            <a:endParaRPr lang="fr-FR" sz="11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20" action="ppaction://hlinksldjump"/>
              </a:rPr>
              <a:t>Aide à l’embauche en contrat d’apprentissage d’une personne handicapée </a:t>
            </a:r>
            <a:endParaRPr lang="fr-FR" sz="11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21" action="ppaction://hlinksldjump"/>
              </a:rPr>
              <a:t>Aide à l’embauche en contrat de professionnalisation d’une personne handicapée </a:t>
            </a:r>
            <a:endParaRPr lang="fr-FR" sz="1100" dirty="0">
              <a:solidFill>
                <a:srgbClr val="000000"/>
              </a:solidFill>
              <a:latin typeface="Calibri Light" panose="020F0302020204030204" pitchFamily="34" charset="0"/>
              <a:cs typeface="Calibri Light" panose="020F0302020204030204" pitchFamily="34" charset="0"/>
            </a:endParaRP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22" action="ppaction://hlinksldjump"/>
              </a:rPr>
              <a:t>Aide au parcours vers l’emploi des personnes handicapées  (accès à l’emploi)</a:t>
            </a:r>
            <a:endParaRPr lang="fr-FR" sz="1100" dirty="0">
              <a:solidFill>
                <a:srgbClr val="000000"/>
              </a:solidFill>
              <a:latin typeface="Calibri Light" panose="020F0302020204030204" pitchFamily="34" charset="0"/>
              <a:cs typeface="Calibri Light" panose="020F0302020204030204" pitchFamily="34" charset="0"/>
            </a:endParaRPr>
          </a:p>
          <a:p>
            <a:pPr defTabSz="844083" eaLnBrk="0" fontAlgn="base" hangingPunct="0">
              <a:spcBef>
                <a:spcPct val="0"/>
              </a:spcBef>
              <a:spcAft>
                <a:spcPct val="0"/>
              </a:spcAft>
            </a:pPr>
            <a:endParaRPr lang="fr-FR" sz="2000" b="1" dirty="0">
              <a:solidFill>
                <a:srgbClr val="000000"/>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BA539797-0723-4FC3-B1D4-784211EF0DAB}"/>
              </a:ext>
            </a:extLst>
          </p:cNvPr>
          <p:cNvSpPr/>
          <p:nvPr/>
        </p:nvSpPr>
        <p:spPr bwMode="auto">
          <a:xfrm>
            <a:off x="6182750" y="2791358"/>
            <a:ext cx="2407989" cy="2461778"/>
          </a:xfrm>
          <a:prstGeom prst="rect">
            <a:avLst/>
          </a:prstGeom>
          <a:solidFill>
            <a:schemeClr val="bg1"/>
          </a:solidFill>
          <a:ln w="9525" cap="flat" cmpd="sng" algn="ctr">
            <a:solidFill>
              <a:srgbClr val="009999"/>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r>
              <a:rPr lang="fr-FR" sz="2000" b="1" dirty="0">
                <a:solidFill>
                  <a:srgbClr val="000000"/>
                </a:solidFill>
                <a:latin typeface="Calibri Light" panose="020F0302020204030204" pitchFamily="34" charset="0"/>
                <a:cs typeface="Calibri Light" panose="020F0302020204030204" pitchFamily="34" charset="0"/>
              </a:rPr>
              <a:t>Créer une    entreprise</a:t>
            </a:r>
          </a:p>
          <a:p>
            <a:pPr marL="158265" indent="-158265" defTabSz="844083" eaLnBrk="0" fontAlgn="base" hangingPunct="0">
              <a:spcBef>
                <a:spcPct val="0"/>
              </a:spcBef>
              <a:spcAft>
                <a:spcPct val="0"/>
              </a:spcAft>
              <a:buFont typeface="Arial" panose="020B0604020202020204" pitchFamily="34" charset="0"/>
              <a:buChar char="•"/>
            </a:pPr>
            <a:r>
              <a:rPr lang="fr-FR" sz="1100" dirty="0">
                <a:solidFill>
                  <a:srgbClr val="000000"/>
                </a:solidFill>
                <a:latin typeface="Calibri Light" panose="020F0302020204030204" pitchFamily="34" charset="0"/>
                <a:cs typeface="Calibri Light" panose="020F0302020204030204" pitchFamily="34" charset="0"/>
                <a:hlinkClick r:id="rId23" action="ppaction://hlinksldjump"/>
              </a:rPr>
              <a:t>Aide à la création d’entreprise par </a:t>
            </a:r>
          </a:p>
          <a:p>
            <a:pPr defTabSz="844083" eaLnBrk="0" fontAlgn="base" hangingPunct="0">
              <a:spcBef>
                <a:spcPct val="0"/>
              </a:spcBef>
              <a:spcAft>
                <a:spcPct val="0"/>
              </a:spcAft>
            </a:pPr>
            <a:r>
              <a:rPr lang="fr-FR" sz="1100" dirty="0">
                <a:solidFill>
                  <a:srgbClr val="000000"/>
                </a:solidFill>
                <a:latin typeface="Calibri Light" panose="020F0302020204030204" pitchFamily="34" charset="0"/>
                <a:cs typeface="Calibri Light" panose="020F0302020204030204" pitchFamily="34" charset="0"/>
                <a:hlinkClick r:id="rId23" action="ppaction://hlinksldjump"/>
              </a:rPr>
              <a:t>des personnes handicapées </a:t>
            </a:r>
            <a:endParaRPr lang="fr-FR" sz="1100" dirty="0">
              <a:solidFill>
                <a:srgbClr val="000000"/>
              </a:solidFill>
              <a:latin typeface="Calibri Light" panose="020F0302020204030204" pitchFamily="34" charset="0"/>
              <a:cs typeface="Calibri Light" panose="020F0302020204030204" pitchFamily="34" charset="0"/>
            </a:endParaRPr>
          </a:p>
          <a:p>
            <a:pPr defTabSz="844083" eaLnBrk="0" fontAlgn="base" hangingPunct="0">
              <a:spcBef>
                <a:spcPct val="0"/>
              </a:spcBef>
              <a:spcAft>
                <a:spcPct val="0"/>
              </a:spcAft>
            </a:pPr>
            <a:endParaRPr lang="fr-FR" sz="1100" dirty="0">
              <a:solidFill>
                <a:srgbClr val="000000"/>
              </a:solidFill>
              <a:latin typeface="Calibri Light" panose="020F0302020204030204" pitchFamily="34" charset="0"/>
              <a:cs typeface="Calibri Light" panose="020F0302020204030204" pitchFamily="34" charset="0"/>
            </a:endParaRPr>
          </a:p>
        </p:txBody>
      </p:sp>
      <p:sp>
        <p:nvSpPr>
          <p:cNvPr id="18" name="ZoneTexte 17"/>
          <p:cNvSpPr txBox="1"/>
          <p:nvPr/>
        </p:nvSpPr>
        <p:spPr>
          <a:xfrm>
            <a:off x="553262" y="2434469"/>
            <a:ext cx="7873936" cy="400110"/>
          </a:xfrm>
          <a:prstGeom prst="rect">
            <a:avLst/>
          </a:prstGeom>
          <a:noFill/>
        </p:spPr>
        <p:txBody>
          <a:bodyPr wrap="square" rtlCol="0">
            <a:spAutoFit/>
          </a:bodyPr>
          <a:lstStyle/>
          <a:p>
            <a:pPr defTabSz="844083"/>
            <a:r>
              <a:rPr lang="fr-FR" sz="2000" b="1" dirty="0">
                <a:solidFill>
                  <a:srgbClr val="000000"/>
                </a:solidFill>
                <a:latin typeface="Calibri" panose="020F0502020204030204" pitchFamily="34" charset="0"/>
                <a:cs typeface="Calibri" panose="020F0502020204030204" pitchFamily="34" charset="0"/>
              </a:rPr>
              <a:t>Aides financières</a:t>
            </a:r>
          </a:p>
        </p:txBody>
      </p:sp>
      <p:sp>
        <p:nvSpPr>
          <p:cNvPr id="25" name="Title 3">
            <a:extLst>
              <a:ext uri="{FF2B5EF4-FFF2-40B4-BE49-F238E27FC236}">
                <a16:creationId xmlns:a16="http://schemas.microsoft.com/office/drawing/2014/main" id="{80E8FA57-D898-4570-99ED-5BD7AB1786FF}"/>
              </a:ext>
            </a:extLst>
          </p:cNvPr>
          <p:cNvSpPr txBox="1">
            <a:spLocks/>
          </p:cNvSpPr>
          <p:nvPr/>
        </p:nvSpPr>
        <p:spPr>
          <a:xfrm>
            <a:off x="264796" y="275119"/>
            <a:ext cx="8432637" cy="568249"/>
          </a:xfrm>
          <a:prstGeom prst="rect">
            <a:avLst/>
          </a:prstGeom>
        </p:spPr>
        <p:txBody>
          <a:bodyPr/>
          <a:lstStyle>
            <a:lvl1pPr algn="l" rtl="0" eaLnBrk="0" fontAlgn="base" hangingPunct="0">
              <a:spcBef>
                <a:spcPct val="0"/>
              </a:spcBef>
              <a:spcAft>
                <a:spcPct val="0"/>
              </a:spcAft>
              <a:defRPr sz="1462" b="1">
                <a:solidFill>
                  <a:schemeClr val="tx1"/>
                </a:solidFill>
                <a:latin typeface="+mj-lt"/>
                <a:ea typeface="+mj-ea"/>
                <a:cs typeface="+mj-cs"/>
              </a:defRPr>
            </a:lvl1pPr>
            <a:lvl2pPr algn="l" rtl="0" eaLnBrk="0" fontAlgn="base" hangingPunct="0">
              <a:spcBef>
                <a:spcPct val="0"/>
              </a:spcBef>
              <a:spcAft>
                <a:spcPct val="0"/>
              </a:spcAft>
              <a:defRPr sz="1462" b="1">
                <a:solidFill>
                  <a:schemeClr val="tx1"/>
                </a:solidFill>
                <a:latin typeface="Arial" charset="0"/>
                <a:cs typeface="Arial" charset="0"/>
              </a:defRPr>
            </a:lvl2pPr>
            <a:lvl3pPr algn="l" rtl="0" eaLnBrk="0" fontAlgn="base" hangingPunct="0">
              <a:spcBef>
                <a:spcPct val="0"/>
              </a:spcBef>
              <a:spcAft>
                <a:spcPct val="0"/>
              </a:spcAft>
              <a:defRPr sz="1462" b="1">
                <a:solidFill>
                  <a:schemeClr val="tx1"/>
                </a:solidFill>
                <a:latin typeface="Arial" charset="0"/>
                <a:cs typeface="Arial" charset="0"/>
              </a:defRPr>
            </a:lvl3pPr>
            <a:lvl4pPr algn="l" rtl="0" eaLnBrk="0" fontAlgn="base" hangingPunct="0">
              <a:spcBef>
                <a:spcPct val="0"/>
              </a:spcBef>
              <a:spcAft>
                <a:spcPct val="0"/>
              </a:spcAft>
              <a:defRPr sz="1462" b="1">
                <a:solidFill>
                  <a:schemeClr val="tx1"/>
                </a:solidFill>
                <a:latin typeface="Arial" charset="0"/>
                <a:cs typeface="Arial" charset="0"/>
              </a:defRPr>
            </a:lvl4pPr>
            <a:lvl5pPr algn="l" rtl="0" eaLnBrk="0" fontAlgn="base" hangingPunct="0">
              <a:spcBef>
                <a:spcPct val="0"/>
              </a:spcBef>
              <a:spcAft>
                <a:spcPct val="0"/>
              </a:spcAft>
              <a:defRPr sz="1462" b="1">
                <a:solidFill>
                  <a:schemeClr val="tx1"/>
                </a:solidFill>
                <a:latin typeface="Arial" charset="0"/>
                <a:cs typeface="Arial" charset="0"/>
              </a:defRPr>
            </a:lvl5pPr>
            <a:lvl6pPr marL="278598" algn="l" rtl="0" fontAlgn="base">
              <a:spcBef>
                <a:spcPct val="0"/>
              </a:spcBef>
              <a:spcAft>
                <a:spcPct val="0"/>
              </a:spcAft>
              <a:defRPr sz="1462" b="1">
                <a:solidFill>
                  <a:schemeClr val="tx1"/>
                </a:solidFill>
                <a:latin typeface="Arial" charset="0"/>
                <a:cs typeface="Arial" charset="0"/>
              </a:defRPr>
            </a:lvl6pPr>
            <a:lvl7pPr marL="557195" algn="l" rtl="0" fontAlgn="base">
              <a:spcBef>
                <a:spcPct val="0"/>
              </a:spcBef>
              <a:spcAft>
                <a:spcPct val="0"/>
              </a:spcAft>
              <a:defRPr sz="1462" b="1">
                <a:solidFill>
                  <a:schemeClr val="tx1"/>
                </a:solidFill>
                <a:latin typeface="Arial" charset="0"/>
                <a:cs typeface="Arial" charset="0"/>
              </a:defRPr>
            </a:lvl7pPr>
            <a:lvl8pPr marL="835793" algn="l" rtl="0" fontAlgn="base">
              <a:spcBef>
                <a:spcPct val="0"/>
              </a:spcBef>
              <a:spcAft>
                <a:spcPct val="0"/>
              </a:spcAft>
              <a:defRPr sz="1462" b="1">
                <a:solidFill>
                  <a:schemeClr val="tx1"/>
                </a:solidFill>
                <a:latin typeface="Arial" charset="0"/>
                <a:cs typeface="Arial" charset="0"/>
              </a:defRPr>
            </a:lvl8pPr>
            <a:lvl9pPr marL="1114391" algn="l" rtl="0" fontAlgn="base">
              <a:spcBef>
                <a:spcPct val="0"/>
              </a:spcBef>
              <a:spcAft>
                <a:spcPct val="0"/>
              </a:spcAft>
              <a:defRPr sz="1462" b="1">
                <a:solidFill>
                  <a:schemeClr val="tx1"/>
                </a:solidFill>
                <a:latin typeface="Arial" charset="0"/>
                <a:cs typeface="Arial" charset="0"/>
              </a:defRPr>
            </a:lvl9pPr>
          </a:lstStyle>
          <a:p>
            <a:pPr defTabSz="844083">
              <a:lnSpc>
                <a:spcPct val="80000"/>
              </a:lnSpc>
            </a:pPr>
            <a:r>
              <a:rPr lang="fr-FR" sz="3200" dirty="0">
                <a:solidFill>
                  <a:srgbClr val="000000"/>
                </a:solidFill>
                <a:latin typeface="Calibri" panose="020F0502020204030204" pitchFamily="34" charset="0"/>
                <a:cs typeface="Calibri" panose="020F0502020204030204" pitchFamily="34" charset="0"/>
              </a:rPr>
              <a:t>Sommaire des prestations et aides de l’AGEFIPH</a:t>
            </a:r>
            <a:br>
              <a:rPr lang="fr-FR" sz="3200" kern="0" dirty="0">
                <a:solidFill>
                  <a:srgbClr val="C0CEE5">
                    <a:lumMod val="25000"/>
                  </a:srgbClr>
                </a:solidFill>
                <a:latin typeface="Calibri" panose="020F0502020204030204" pitchFamily="34" charset="0"/>
                <a:cs typeface="Calibri" panose="020F0502020204030204" pitchFamily="34" charset="0"/>
              </a:rPr>
            </a:br>
            <a:endParaRPr lang="fr-FR" sz="1800" b="0" i="1" kern="0" dirty="0">
              <a:solidFill>
                <a:srgbClr val="C0CEE5">
                  <a:lumMod val="25000"/>
                </a:srgbClr>
              </a:solidFill>
              <a:latin typeface="Calibri" panose="020F0502020204030204" pitchFamily="34" charset="0"/>
              <a:cs typeface="Calibri" panose="020F0502020204030204" pitchFamily="34" charset="0"/>
            </a:endParaRPr>
          </a:p>
        </p:txBody>
      </p:sp>
      <p:sp>
        <p:nvSpPr>
          <p:cNvPr id="26" name="ZoneTexte 25">
            <a:extLst>
              <a:ext uri="{FF2B5EF4-FFF2-40B4-BE49-F238E27FC236}">
                <a16:creationId xmlns:a16="http://schemas.microsoft.com/office/drawing/2014/main" id="{F8B68435-A836-4F1E-9B6F-A01867C931CD}"/>
              </a:ext>
            </a:extLst>
          </p:cNvPr>
          <p:cNvSpPr txBox="1"/>
          <p:nvPr/>
        </p:nvSpPr>
        <p:spPr>
          <a:xfrm>
            <a:off x="553262" y="886777"/>
            <a:ext cx="7873936" cy="400110"/>
          </a:xfrm>
          <a:prstGeom prst="rect">
            <a:avLst/>
          </a:prstGeom>
          <a:noFill/>
        </p:spPr>
        <p:txBody>
          <a:bodyPr wrap="square" rtlCol="0">
            <a:spAutoFit/>
          </a:bodyPr>
          <a:lstStyle/>
          <a:p>
            <a:pPr defTabSz="844083"/>
            <a:r>
              <a:rPr lang="fr-FR" sz="2000" b="1" dirty="0">
                <a:solidFill>
                  <a:srgbClr val="000000"/>
                </a:solidFill>
                <a:latin typeface="Calibri" panose="020F0502020204030204" pitchFamily="34" charset="0"/>
                <a:cs typeface="Calibri" panose="020F0502020204030204" pitchFamily="34" charset="0"/>
              </a:rPr>
              <a:t>Prestations</a:t>
            </a:r>
          </a:p>
        </p:txBody>
      </p:sp>
      <p:sp>
        <p:nvSpPr>
          <p:cNvPr id="27" name="Triangle rectangle 26">
            <a:extLst>
              <a:ext uri="{FF2B5EF4-FFF2-40B4-BE49-F238E27FC236}">
                <a16:creationId xmlns:a16="http://schemas.microsoft.com/office/drawing/2014/main" id="{DA50CCA1-D549-40B2-A6B6-4DBFC3F2FE71}"/>
              </a:ext>
            </a:extLst>
          </p:cNvPr>
          <p:cNvSpPr/>
          <p:nvPr/>
        </p:nvSpPr>
        <p:spPr bwMode="auto">
          <a:xfrm rot="10800000">
            <a:off x="2421593" y="2835121"/>
            <a:ext cx="699971" cy="589984"/>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7EA2D1"/>
              </a:solidFill>
              <a:latin typeface="Arial" charset="0"/>
              <a:cs typeface="Arial" charset="0"/>
            </a:endParaRPr>
          </a:p>
        </p:txBody>
      </p:sp>
      <p:pic>
        <p:nvPicPr>
          <p:cNvPr id="28" name="Espace réservé du contenu 10" descr="Livre fermé">
            <a:extLst>
              <a:ext uri="{FF2B5EF4-FFF2-40B4-BE49-F238E27FC236}">
                <a16:creationId xmlns:a16="http://schemas.microsoft.com/office/drawing/2014/main" id="{64A9C45D-B02D-4764-8D8B-8BDE779D93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9273" y="2845673"/>
            <a:ext cx="295073" cy="295073"/>
          </a:xfrm>
          <a:prstGeom prst="rect">
            <a:avLst/>
          </a:prstGeom>
        </p:spPr>
      </p:pic>
      <p:sp>
        <p:nvSpPr>
          <p:cNvPr id="29" name="Triangle rectangle 28">
            <a:extLst>
              <a:ext uri="{FF2B5EF4-FFF2-40B4-BE49-F238E27FC236}">
                <a16:creationId xmlns:a16="http://schemas.microsoft.com/office/drawing/2014/main" id="{F5CA090A-172A-4ED6-B7E3-1071560FAEE7}"/>
              </a:ext>
            </a:extLst>
          </p:cNvPr>
          <p:cNvSpPr/>
          <p:nvPr/>
        </p:nvSpPr>
        <p:spPr bwMode="auto">
          <a:xfrm rot="10800000">
            <a:off x="5180292" y="2786915"/>
            <a:ext cx="681801" cy="562400"/>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7EA2D1"/>
              </a:solidFill>
              <a:latin typeface="Arial" charset="0"/>
              <a:cs typeface="Arial" charset="0"/>
            </a:endParaRPr>
          </a:p>
        </p:txBody>
      </p:sp>
      <p:pic>
        <p:nvPicPr>
          <p:cNvPr id="30" name="Picture 19" descr="Résultat de recherche d'images pour &quot;icone clé&quot;">
            <a:extLst>
              <a:ext uri="{FF2B5EF4-FFF2-40B4-BE49-F238E27FC236}">
                <a16:creationId xmlns:a16="http://schemas.microsoft.com/office/drawing/2014/main" id="{27CF0775-30D9-4F04-B840-D36153A054B3}"/>
              </a:ext>
            </a:extLst>
          </p:cNvPr>
          <p:cNvPicPr>
            <a:picLocks noChangeAspect="1" noChangeArrowheads="1"/>
          </p:cNvPicPr>
          <p:nvPr/>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rot="10366837">
            <a:off x="5523646" y="2825106"/>
            <a:ext cx="280550" cy="280550"/>
          </a:xfrm>
          <a:prstGeom prst="rect">
            <a:avLst/>
          </a:prstGeom>
          <a:noFill/>
          <a:extLst>
            <a:ext uri="{909E8E84-426E-40DD-AFC4-6F175D3DCCD1}">
              <a14:hiddenFill xmlns:a14="http://schemas.microsoft.com/office/drawing/2010/main">
                <a:solidFill>
                  <a:srgbClr val="FFFFFF"/>
                </a:solidFill>
              </a14:hiddenFill>
            </a:ext>
          </a:extLst>
        </p:spPr>
      </p:pic>
      <p:sp>
        <p:nvSpPr>
          <p:cNvPr id="31" name="Triangle rectangle 30">
            <a:extLst>
              <a:ext uri="{FF2B5EF4-FFF2-40B4-BE49-F238E27FC236}">
                <a16:creationId xmlns:a16="http://schemas.microsoft.com/office/drawing/2014/main" id="{90BB3517-8852-4BE4-A51B-47417CCA9A63}"/>
              </a:ext>
            </a:extLst>
          </p:cNvPr>
          <p:cNvSpPr/>
          <p:nvPr/>
        </p:nvSpPr>
        <p:spPr bwMode="auto">
          <a:xfrm rot="10800000">
            <a:off x="7903534" y="2789235"/>
            <a:ext cx="676068" cy="498931"/>
          </a:xfrm>
          <a:prstGeom prst="rtTriangle">
            <a:avLst/>
          </a:prstGeom>
          <a:solidFill>
            <a:srgbClr val="009999">
              <a:alpha val="60000"/>
            </a:srgbClr>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2400">
              <a:solidFill>
                <a:srgbClr val="7EA2D1"/>
              </a:solidFill>
              <a:latin typeface="Arial" charset="0"/>
              <a:cs typeface="Arial" charset="0"/>
            </a:endParaRPr>
          </a:p>
        </p:txBody>
      </p:sp>
      <p:pic>
        <p:nvPicPr>
          <p:cNvPr id="32" name="Espace réservé du contenu 5" descr="Bâtiment">
            <a:extLst>
              <a:ext uri="{FF2B5EF4-FFF2-40B4-BE49-F238E27FC236}">
                <a16:creationId xmlns:a16="http://schemas.microsoft.com/office/drawing/2014/main" id="{B40F4F53-5AE8-44D8-9049-35B34906F22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77890" y="2826300"/>
            <a:ext cx="274403" cy="274403"/>
          </a:xfrm>
          <a:prstGeom prst="rect">
            <a:avLst/>
          </a:prstGeom>
        </p:spPr>
      </p:pic>
    </p:spTree>
    <p:extLst>
      <p:ext uri="{BB962C8B-B14F-4D97-AF65-F5344CB8AC3E}">
        <p14:creationId xmlns:p14="http://schemas.microsoft.com/office/powerpoint/2010/main" val="3736827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8A243DBF-0381-40D9-995B-6A3FFB670D37}"/>
              </a:ext>
            </a:extLst>
          </p:cNvPr>
          <p:cNvGraphicFramePr>
            <a:graphicFrameLocks noChangeAspect="1"/>
          </p:cNvGraphicFramePr>
          <p:nvPr>
            <p:custDataLst>
              <p:tags r:id="rId2"/>
            </p:custDataLst>
            <p:extLst>
              <p:ext uri="{D42A27DB-BD31-4B8C-83A1-F6EECF244321}">
                <p14:modId xmlns:p14="http://schemas.microsoft.com/office/powerpoint/2010/main" val="2586017574"/>
              </p:ext>
            </p:extLst>
          </p:nvPr>
        </p:nvGraphicFramePr>
        <p:xfrm>
          <a:off x="353158" y="508602"/>
          <a:ext cx="1466" cy="1353"/>
        </p:xfrm>
        <a:graphic>
          <a:graphicData uri="http://schemas.openxmlformats.org/presentationml/2006/ole">
            <mc:AlternateContent xmlns:mc="http://schemas.openxmlformats.org/markup-compatibility/2006">
              <mc:Choice xmlns:v="urn:schemas-microsoft-com:vml" Requires="v">
                <p:oleObj spid="_x0000_s113691"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8A243DBF-0381-40D9-995B-6A3FFB670D37}"/>
                          </a:ext>
                        </a:extLst>
                      </p:cNvPr>
                      <p:cNvPicPr/>
                      <p:nvPr/>
                    </p:nvPicPr>
                    <p:blipFill>
                      <a:blip r:embed="rId6"/>
                      <a:stretch>
                        <a:fillRect/>
                      </a:stretch>
                    </p:blipFill>
                    <p:spPr>
                      <a:xfrm>
                        <a:off x="353158" y="508602"/>
                        <a:ext cx="1466" cy="1353"/>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C8F6073-4D29-4AD8-9ABF-ACACA2EBB569}"/>
              </a:ext>
            </a:extLst>
          </p:cNvPr>
          <p:cNvSpPr/>
          <p:nvPr>
            <p:custDataLst>
              <p:tags r:id="rId3"/>
            </p:custDataLst>
          </p:nvPr>
        </p:nvSpPr>
        <p:spPr bwMode="auto">
          <a:xfrm>
            <a:off x="351693" y="507248"/>
            <a:ext cx="146538" cy="135266"/>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5936126"/>
            <a:ext cx="5734601" cy="307086"/>
          </a:xfrm>
          <a:prstGeom prst="rect">
            <a:avLst/>
          </a:prstGeom>
          <a:solidFill>
            <a:schemeClr val="bg1"/>
          </a:solidFill>
          <a:ln w="9525" cap="flat" cmpd="sng" algn="ctr">
            <a:noFill/>
            <a:prstDash val="solid"/>
            <a:round/>
            <a:headEnd type="none" w="med" len="med"/>
            <a:tailEnd type="none" w="med" len="med"/>
          </a:ln>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10260" y="286193"/>
            <a:ext cx="7909923" cy="524538"/>
          </a:xfrm>
        </p:spPr>
        <p:txBody>
          <a:bodyPr/>
          <a:lstStyle/>
          <a:p>
            <a:pPr>
              <a:lnSpc>
                <a:spcPct val="80000"/>
              </a:lnSpc>
            </a:pPr>
            <a:r>
              <a:rPr lang="fr-FR" dirty="0"/>
              <a:t>Dispositif d’accompagnement pour l’emploi des personnes en situation de handicap (2/2)</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5369628" y="1251061"/>
            <a:ext cx="3540456" cy="205522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Fonctionnaire Stagiaire de la fonction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Agent en CDI ou CDD de +/- 1 an publique </a:t>
            </a:r>
            <a:r>
              <a:rPr lang="fr-FR" sz="1050" dirty="0">
                <a:solidFill>
                  <a:srgbClr val="000000"/>
                </a:solidFill>
                <a:latin typeface="Calibri Light" panose="020F0302020204030204" pitchFamily="34" charset="0"/>
                <a:cs typeface="Calibri Light" panose="020F0302020204030204" pitchFamily="34" charset="0"/>
              </a:rPr>
              <a:t>(BOE, inapte et/ou en recours de reclassement) </a:t>
            </a:r>
          </a:p>
          <a:p>
            <a:pPr defTabSz="844083"/>
            <a:r>
              <a:rPr lang="fr-FR" sz="1050" b="1" dirty="0">
                <a:solidFill>
                  <a:srgbClr val="000000"/>
                </a:solidFill>
                <a:latin typeface="Calibri Light" panose="020F0302020204030204" pitchFamily="34" charset="0"/>
                <a:cs typeface="Calibri Light" panose="020F0302020204030204" pitchFamily="34" charset="0"/>
              </a:rPr>
              <a:t>Apprentis, contrats aidés, emploi d’avenir, pacte, stagiaire, services civiques </a:t>
            </a:r>
            <a:r>
              <a:rPr lang="fr-FR" sz="1050" dirty="0">
                <a:solidFill>
                  <a:srgbClr val="000000"/>
                </a:solidFill>
                <a:latin typeface="Calibri Light" panose="020F0302020204030204" pitchFamily="34" charset="0"/>
                <a:cs typeface="Calibri Light" panose="020F0302020204030204" pitchFamily="34" charset="0"/>
              </a:rPr>
              <a:t>(BOE)</a:t>
            </a:r>
          </a:p>
        </p:txBody>
      </p:sp>
      <p:sp>
        <p:nvSpPr>
          <p:cNvPr id="9" name="ZoneTexte 9">
            <a:extLst>
              <a:ext uri="{FF2B5EF4-FFF2-40B4-BE49-F238E27FC236}">
                <a16:creationId xmlns:a16="http://schemas.microsoft.com/office/drawing/2014/main" id="{00407488-C32E-4554-B80B-DD717632355F}"/>
              </a:ext>
            </a:extLst>
          </p:cNvPr>
          <p:cNvSpPr txBox="1"/>
          <p:nvPr/>
        </p:nvSpPr>
        <p:spPr>
          <a:xfrm>
            <a:off x="5810120" y="1063575"/>
            <a:ext cx="1291212" cy="369332"/>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dirty="0">
                <a:solidFill>
                  <a:srgbClr val="FE6608"/>
                </a:solidFill>
              </a:rPr>
              <a:t>Bénéficiaires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110260" y="1233378"/>
            <a:ext cx="5074817" cy="463323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69937" tIns="153373" rIns="169937" bIns="38957"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demandes d’aides ou de prescription se font systématiquement par l’employeur via la e-plateforme ou la contractualisation d’un projet pluriannuel entre l’employeur et le FIPHFP (voir </a:t>
            </a:r>
            <a:r>
              <a:rPr lang="fr-FR" sz="1050" dirty="0">
                <a:solidFill>
                  <a:srgbClr val="000000"/>
                </a:solidFill>
                <a:latin typeface="Calibri Light" panose="020F0302020204030204" pitchFamily="34" charset="0"/>
                <a:cs typeface="Calibri Light" panose="020F0302020204030204" pitchFamily="34" charset="0"/>
                <a:hlinkClick r:id="rId7" action="ppaction://hlinksldjump"/>
              </a:rPr>
              <a:t>ici </a:t>
            </a:r>
            <a:r>
              <a:rPr lang="fr-FR" sz="1050" dirty="0">
                <a:solidFill>
                  <a:srgbClr val="000000"/>
                </a:solidFill>
                <a:latin typeface="Calibri Light" panose="020F0302020204030204" pitchFamily="34" charset="0"/>
                <a:cs typeface="Calibri Light" panose="020F0302020204030204" pitchFamily="34" charset="0"/>
              </a:rPr>
              <a:t>pour plus de détail).</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Les pièces justificatives à pourvoir sont :</a:t>
            </a:r>
          </a:p>
          <a:p>
            <a:pPr defTabSz="844083"/>
            <a:r>
              <a:rPr lang="fr-FR" sz="1050" dirty="0">
                <a:solidFill>
                  <a:srgbClr val="000000"/>
                </a:solidFill>
                <a:latin typeface="Calibri Light" panose="020F0302020204030204" pitchFamily="34" charset="0"/>
                <a:cs typeface="Calibri Light" panose="020F0302020204030204" pitchFamily="34" charset="0"/>
              </a:rPr>
              <a:t>- Justificatif d’éligibilité de l’agent (voir</a:t>
            </a:r>
            <a:r>
              <a:rPr lang="fr-FR" sz="1050" dirty="0">
                <a:solidFill>
                  <a:srgbClr val="000000"/>
                </a:solidFill>
                <a:latin typeface="Calibri Light" panose="020F0302020204030204" pitchFamily="34" charset="0"/>
                <a:cs typeface="Calibri Light" panose="020F0302020204030204" pitchFamily="34" charset="0"/>
                <a:hlinkClick r:id="rId8" action="ppaction://hlinksldjump"/>
              </a:rPr>
              <a:t> ici </a:t>
            </a:r>
            <a:r>
              <a:rPr lang="fr-FR" sz="1050" dirty="0">
                <a:solidFill>
                  <a:srgbClr val="000000"/>
                </a:solidFill>
                <a:latin typeface="Calibri Light" panose="020F0302020204030204" pitchFamily="34" charset="0"/>
                <a:cs typeface="Calibri Light" panose="020F0302020204030204" pitchFamily="34" charset="0"/>
              </a:rPr>
              <a:t>pour plus de détail) </a:t>
            </a:r>
          </a:p>
          <a:p>
            <a:pPr defTabSz="844083"/>
            <a:r>
              <a:rPr lang="fr-FR" sz="1050" dirty="0">
                <a:solidFill>
                  <a:srgbClr val="000000"/>
                </a:solidFill>
                <a:latin typeface="Calibri Light" panose="020F0302020204030204" pitchFamily="34" charset="0"/>
                <a:cs typeface="Calibri Light" panose="020F0302020204030204" pitchFamily="34" charset="0"/>
              </a:rPr>
              <a:t>- Statut de l’agent (Contrat de travail ou fiche de paie, dernier relevé d’échelon ou certificat administratif justifiant du rattachement de l’agent à son employeur) </a:t>
            </a:r>
          </a:p>
          <a:p>
            <a:pPr defTabSz="844083"/>
            <a:r>
              <a:rPr lang="fr-FR" sz="1050" dirty="0">
                <a:solidFill>
                  <a:srgbClr val="000000"/>
                </a:solidFill>
                <a:latin typeface="Calibri Light" panose="020F0302020204030204" pitchFamily="34" charset="0"/>
                <a:cs typeface="Calibri Light" panose="020F0302020204030204" pitchFamily="34" charset="0"/>
              </a:rPr>
              <a:t>- Préconisation médicale du médecin de travail, de prévention ou de médecine professionnelle antérieure à la date de facture  </a:t>
            </a:r>
          </a:p>
          <a:p>
            <a:pPr defTabSz="844083"/>
            <a:r>
              <a:rPr lang="fr-FR" sz="1050" dirty="0">
                <a:solidFill>
                  <a:srgbClr val="000000"/>
                </a:solidFill>
                <a:latin typeface="Calibri Light" panose="020F0302020204030204" pitchFamily="34" charset="0"/>
                <a:cs typeface="Calibri Light" panose="020F0302020204030204" pitchFamily="34" charset="0"/>
              </a:rPr>
              <a:t>- Le devis retenu (pour une demande d’accord préalable) ou la copie de la facture acquittée (pour la demande de remboursement) </a:t>
            </a:r>
          </a:p>
          <a:p>
            <a:pPr defTabSz="844083"/>
            <a:r>
              <a:rPr lang="fr-FR" sz="1050" dirty="0">
                <a:solidFill>
                  <a:srgbClr val="000000"/>
                </a:solidFill>
                <a:latin typeface="Calibri Light" panose="020F0302020204030204" pitchFamily="34" charset="0"/>
                <a:cs typeface="Calibri Light" panose="020F0302020204030204" pitchFamily="34" charset="0"/>
              </a:rPr>
              <a:t>- RIB de l’employeur </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S’ajoutent également les justificatifs suivants, spécifiques aux aides concernées : </a:t>
            </a:r>
          </a:p>
          <a:p>
            <a:pPr defTabSz="844083"/>
            <a:r>
              <a:rPr lang="fr-FR" sz="1050" dirty="0">
                <a:solidFill>
                  <a:srgbClr val="000000"/>
                </a:solidFill>
                <a:latin typeface="Calibri Light" panose="020F0302020204030204" pitchFamily="34" charset="0"/>
                <a:cs typeface="Calibri Light" panose="020F0302020204030204" pitchFamily="34" charset="0"/>
              </a:rPr>
              <a:t>- Concernant l’évaluation des capacités professionnelles de la personne compte tenu de la nature de son handicap :  </a:t>
            </a:r>
          </a:p>
          <a:p>
            <a:pPr defTabSz="844083"/>
            <a:r>
              <a:rPr lang="fr-FR" sz="1050" dirty="0">
                <a:solidFill>
                  <a:srgbClr val="000000"/>
                </a:solidFill>
                <a:latin typeface="Calibri Light" panose="020F0302020204030204" pitchFamily="34" charset="0"/>
                <a:cs typeface="Calibri Light" panose="020F0302020204030204" pitchFamily="34" charset="0"/>
              </a:rPr>
              <a:t>o Une fois l’évaluation faite, le rapport d’évaluation de compétence </a:t>
            </a:r>
          </a:p>
          <a:p>
            <a:pPr defTabSz="844083"/>
            <a:r>
              <a:rPr lang="fr-FR" sz="1050" dirty="0">
                <a:solidFill>
                  <a:srgbClr val="000000"/>
                </a:solidFill>
                <a:latin typeface="Calibri Light" panose="020F0302020204030204" pitchFamily="34" charset="0"/>
                <a:cs typeface="Calibri Light" panose="020F0302020204030204" pitchFamily="34" charset="0"/>
              </a:rPr>
              <a:t>- Concernant le soutien médico- psychologique : </a:t>
            </a:r>
          </a:p>
          <a:p>
            <a:pPr defTabSz="844083"/>
            <a:r>
              <a:rPr lang="fr-FR" sz="1050" dirty="0">
                <a:solidFill>
                  <a:srgbClr val="000000"/>
                </a:solidFill>
                <a:latin typeface="Calibri Light" panose="020F0302020204030204" pitchFamily="34" charset="0"/>
                <a:cs typeface="Calibri Light" panose="020F0302020204030204" pitchFamily="34" charset="0"/>
              </a:rPr>
              <a:t>o Le montant du remboursement des régimes obligatoires et complémentaires si cela est le cas </a:t>
            </a:r>
          </a:p>
          <a:p>
            <a:pPr defTabSz="844083"/>
            <a:r>
              <a:rPr lang="fr-FR" sz="1050" dirty="0">
                <a:solidFill>
                  <a:srgbClr val="000000"/>
                </a:solidFill>
                <a:latin typeface="Calibri Light" panose="020F0302020204030204" pitchFamily="34" charset="0"/>
                <a:cs typeface="Calibri Light" panose="020F0302020204030204" pitchFamily="34" charset="0"/>
              </a:rPr>
              <a:t>- Concernant l’accompagnement externe sur le lieu de travail : </a:t>
            </a:r>
          </a:p>
          <a:p>
            <a:pPr defTabSz="844083"/>
            <a:r>
              <a:rPr lang="fr-FR" sz="1050" dirty="0">
                <a:solidFill>
                  <a:srgbClr val="000000"/>
                </a:solidFill>
                <a:latin typeface="Calibri Light" panose="020F0302020204030204" pitchFamily="34" charset="0"/>
                <a:cs typeface="Calibri Light" panose="020F0302020204030204" pitchFamily="34" charset="0"/>
              </a:rPr>
              <a:t>o L’attestation de l’employeur précisant la durée de l’accompagnement établie conjointement par le médecin traitant, du travail et le responsable RH. </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973541" y="1063576"/>
            <a:ext cx="1462317" cy="369332"/>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dirty="0">
                <a:solidFill>
                  <a:srgbClr val="C00000"/>
                </a:solidFill>
              </a:rPr>
              <a:t>Prescription</a:t>
            </a:r>
          </a:p>
        </p:txBody>
      </p:sp>
      <p:sp>
        <p:nvSpPr>
          <p:cNvPr id="17" name="Rectangle 16">
            <a:extLst>
              <a:ext uri="{FF2B5EF4-FFF2-40B4-BE49-F238E27FC236}">
                <a16:creationId xmlns:a16="http://schemas.microsoft.com/office/drawing/2014/main" id="{7C4E6D58-411E-454F-8EE0-62868A7E5B67}"/>
              </a:ext>
            </a:extLst>
          </p:cNvPr>
          <p:cNvSpPr/>
          <p:nvPr/>
        </p:nvSpPr>
        <p:spPr bwMode="auto">
          <a:xfrm>
            <a:off x="1465759" y="6145053"/>
            <a:ext cx="6212484"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20" name="Triangle rectangle 19">
            <a:extLst>
              <a:ext uri="{FF2B5EF4-FFF2-40B4-BE49-F238E27FC236}">
                <a16:creationId xmlns:a16="http://schemas.microsoft.com/office/drawing/2014/main" id="{1D4795D4-078F-4F26-B91F-372792379713}"/>
              </a:ext>
            </a:extLst>
          </p:cNvPr>
          <p:cNvSpPr/>
          <p:nvPr/>
        </p:nvSpPr>
        <p:spPr bwMode="auto">
          <a:xfrm rot="10800000">
            <a:off x="7981264" y="14253"/>
            <a:ext cx="1162737" cy="958362"/>
          </a:xfrm>
          <a:prstGeom prst="rtTriangle">
            <a:avLst/>
          </a:prstGeom>
          <a:solidFill>
            <a:srgbClr val="FFCC66"/>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77913" tIns="38957" rIns="77913" bIns="38957" numCol="1" rtlCol="0" anchor="t" anchorCtr="0" compatLnSpc="1">
            <a:prstTxWarp prst="textNoShape">
              <a:avLst/>
            </a:prstTxWarp>
          </a:bodyPr>
          <a:lstStyle/>
          <a:p>
            <a:pPr defTabSz="844083" eaLnBrk="0" fontAlgn="base" hangingPunct="0">
              <a:spcBef>
                <a:spcPct val="0"/>
              </a:spcBef>
              <a:spcAft>
                <a:spcPct val="0"/>
              </a:spcAft>
            </a:pPr>
            <a:endParaRPr lang="fr-FR" sz="1534">
              <a:solidFill>
                <a:srgbClr val="7EA2D1"/>
              </a:solidFill>
              <a:latin typeface="Arial" charset="0"/>
              <a:cs typeface="Arial" charset="0"/>
            </a:endParaRPr>
          </a:p>
        </p:txBody>
      </p:sp>
      <p:pic>
        <p:nvPicPr>
          <p:cNvPr id="23" name="Graphique 22" descr="Cadenas">
            <a:extLst>
              <a:ext uri="{FF2B5EF4-FFF2-40B4-BE49-F238E27FC236}">
                <a16:creationId xmlns:a16="http://schemas.microsoft.com/office/drawing/2014/main" id="{AE0777A3-1A3A-463F-94BA-F3E97FF847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7872" y="30054"/>
            <a:ext cx="554969" cy="512279"/>
          </a:xfrm>
          <a:prstGeom prst="rect">
            <a:avLst/>
          </a:prstGeom>
        </p:spPr>
      </p:pic>
      <p:sp>
        <p:nvSpPr>
          <p:cNvPr id="24" name="ZoneTexte 11">
            <a:hlinkClick r:id="rId11" action="ppaction://hlinksldjump"/>
            <a:extLst>
              <a:ext uri="{FF2B5EF4-FFF2-40B4-BE49-F238E27FC236}">
                <a16:creationId xmlns:a16="http://schemas.microsoft.com/office/drawing/2014/main" id="{96B362BD-3C63-47DE-9900-99D6E2F0E4CE}"/>
              </a:ext>
            </a:extLst>
          </p:cNvPr>
          <p:cNvSpPr txBox="1"/>
          <p:nvPr/>
        </p:nvSpPr>
        <p:spPr>
          <a:xfrm>
            <a:off x="3411660" y="6099598"/>
            <a:ext cx="2088232"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E8360F02-C5B1-47CC-A69F-16E353B64DA9}"/>
              </a:ext>
            </a:extLst>
          </p:cNvPr>
          <p:cNvSpPr>
            <a:spLocks noChangeAspect="1"/>
          </p:cNvSpPr>
          <p:nvPr/>
        </p:nvSpPr>
        <p:spPr>
          <a:xfrm rot="5400000">
            <a:off x="3549578" y="6139280"/>
            <a:ext cx="256160" cy="277507"/>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Arial"/>
              <a:cs typeface="Arial"/>
            </a:endParaRPr>
          </a:p>
        </p:txBody>
      </p:sp>
    </p:spTree>
    <p:extLst>
      <p:ext uri="{BB962C8B-B14F-4D97-AF65-F5344CB8AC3E}">
        <p14:creationId xmlns:p14="http://schemas.microsoft.com/office/powerpoint/2010/main" val="990800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A6419602-7227-45B0-9949-6E0E36F37EAB}"/>
              </a:ext>
            </a:extLst>
          </p:cNvPr>
          <p:cNvGraphicFramePr>
            <a:graphicFrameLocks noChangeAspect="1"/>
          </p:cNvGraphicFramePr>
          <p:nvPr>
            <p:custDataLst>
              <p:tags r:id="rId2"/>
            </p:custDataLst>
            <p:extLst>
              <p:ext uri="{D42A27DB-BD31-4B8C-83A1-F6EECF244321}">
                <p14:modId xmlns:p14="http://schemas.microsoft.com/office/powerpoint/2010/main" val="615114856"/>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115735" name="Diapositive think-cell" r:id="rId6" imgW="415" imgH="416" progId="TCLayout.ActiveDocument.1">
                  <p:embed/>
                </p:oleObj>
              </mc:Choice>
              <mc:Fallback>
                <p:oleObj name="Diapositive think-cell" r:id="rId6" imgW="415" imgH="416" progId="TCLayout.ActiveDocument.1">
                  <p:embed/>
                  <p:pic>
                    <p:nvPicPr>
                      <p:cNvPr id="4" name="Objet 3" hidden="1">
                        <a:extLst>
                          <a:ext uri="{FF2B5EF4-FFF2-40B4-BE49-F238E27FC236}">
                            <a16:creationId xmlns:a16="http://schemas.microsoft.com/office/drawing/2014/main" id="{A6419602-7227-45B0-9949-6E0E36F37EAB}"/>
                          </a:ext>
                        </a:extLst>
                      </p:cNvPr>
                      <p:cNvPicPr/>
                      <p:nvPr/>
                    </p:nvPicPr>
                    <p:blipFill>
                      <a:blip r:embed="rId7"/>
                      <a:stretch>
                        <a:fillRect/>
                      </a:stretch>
                    </p:blipFill>
                    <p:spPr>
                      <a:xfrm>
                        <a:off x="353158" y="265235"/>
                        <a:ext cx="1466" cy="146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E4A3733-D39A-46FD-99BD-1DBA43B19D49}"/>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727" b="1" dirty="0">
              <a:solidFill>
                <a:srgbClr val="7EA2D1"/>
              </a:solidFill>
              <a:latin typeface="Calibri" panose="020F0502020204030204" pitchFamily="34" charset="0"/>
              <a:cs typeface="Calibri" panose="020F0502020204030204" pitchFamily="34" charset="0"/>
              <a:sym typeface="Calibri" panose="020F0502020204030204" pitchFamily="34" charset="0"/>
            </a:endParaRPr>
          </a:p>
        </p:txBody>
      </p:sp>
      <p:pic>
        <p:nvPicPr>
          <p:cNvPr id="3" name="Picture 2">
            <a:extLst>
              <a:ext uri="{FF2B5EF4-FFF2-40B4-BE49-F238E27FC236}">
                <a16:creationId xmlns:a16="http://schemas.microsoft.com/office/drawing/2014/main" id="{1CF315B6-3BA5-4866-91D4-84FF9029D751}"/>
              </a:ext>
            </a:extLst>
          </p:cNvPr>
          <p:cNvPicPr>
            <a:picLocks noChangeAspect="1"/>
          </p:cNvPicPr>
          <p:nvPr/>
        </p:nvPicPr>
        <p:blipFill rotWithShape="1">
          <a:blip r:embed="rId8"/>
          <a:srcRect l="43458" t="24155" r="30373" b="30054"/>
          <a:stretch/>
        </p:blipFill>
        <p:spPr>
          <a:xfrm>
            <a:off x="185051" y="375923"/>
            <a:ext cx="5849265" cy="5757433"/>
          </a:xfrm>
          <a:prstGeom prst="rect">
            <a:avLst/>
          </a:prstGeom>
        </p:spPr>
      </p:pic>
      <p:pic>
        <p:nvPicPr>
          <p:cNvPr id="6" name="Picture 5">
            <a:extLst>
              <a:ext uri="{FF2B5EF4-FFF2-40B4-BE49-F238E27FC236}">
                <a16:creationId xmlns:a16="http://schemas.microsoft.com/office/drawing/2014/main" id="{35065C30-57AF-4B82-8889-E80C0C08324F}"/>
              </a:ext>
            </a:extLst>
          </p:cNvPr>
          <p:cNvPicPr>
            <a:picLocks noChangeAspect="1"/>
          </p:cNvPicPr>
          <p:nvPr/>
        </p:nvPicPr>
        <p:blipFill rotWithShape="1">
          <a:blip r:embed="rId8"/>
          <a:srcRect l="43458" t="72399" r="43820" b="16401"/>
          <a:stretch/>
        </p:blipFill>
        <p:spPr>
          <a:xfrm>
            <a:off x="5977395" y="3093282"/>
            <a:ext cx="2975813" cy="1473652"/>
          </a:xfrm>
          <a:prstGeom prst="rect">
            <a:avLst/>
          </a:prstGeom>
        </p:spPr>
      </p:pic>
      <p:pic>
        <p:nvPicPr>
          <p:cNvPr id="7" name="Picture 6">
            <a:extLst>
              <a:ext uri="{FF2B5EF4-FFF2-40B4-BE49-F238E27FC236}">
                <a16:creationId xmlns:a16="http://schemas.microsoft.com/office/drawing/2014/main" id="{48B53E16-B34F-46A7-96B1-EBA96D0AF798}"/>
              </a:ext>
            </a:extLst>
          </p:cNvPr>
          <p:cNvPicPr>
            <a:picLocks noChangeAspect="1"/>
          </p:cNvPicPr>
          <p:nvPr/>
        </p:nvPicPr>
        <p:blipFill rotWithShape="1">
          <a:blip r:embed="rId8"/>
          <a:srcRect l="57697" t="72399" r="30373" b="16401"/>
          <a:stretch/>
        </p:blipFill>
        <p:spPr>
          <a:xfrm>
            <a:off x="5956798" y="4561879"/>
            <a:ext cx="2975814" cy="1571477"/>
          </a:xfrm>
          <a:prstGeom prst="rect">
            <a:avLst/>
          </a:prstGeom>
        </p:spPr>
      </p:pic>
    </p:spTree>
    <p:extLst>
      <p:ext uri="{BB962C8B-B14F-4D97-AF65-F5344CB8AC3E}">
        <p14:creationId xmlns:p14="http://schemas.microsoft.com/office/powerpoint/2010/main" val="391795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5D721986-7351-4DB1-81C6-CB9AAB3105F1}"/>
              </a:ext>
            </a:extLst>
          </p:cNvPr>
          <p:cNvGraphicFramePr>
            <a:graphicFrameLocks noChangeAspect="1"/>
          </p:cNvGraphicFramePr>
          <p:nvPr>
            <p:custDataLst>
              <p:tags r:id="rId2"/>
            </p:custDataLst>
            <p:extLst>
              <p:ext uri="{D42A27DB-BD31-4B8C-83A1-F6EECF244321}">
                <p14:modId xmlns:p14="http://schemas.microsoft.com/office/powerpoint/2010/main" val="3237623270"/>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67609"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5D721986-7351-4DB1-81C6-CB9AAB3105F1}"/>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693415-4395-4F6E-9699-E5B439110DF2}"/>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91386" y="344557"/>
            <a:ext cx="8202651" cy="615603"/>
          </a:xfrm>
        </p:spPr>
        <p:txBody>
          <a:bodyPr/>
          <a:lstStyle/>
          <a:p>
            <a:pPr>
              <a:lnSpc>
                <a:spcPct val="80000"/>
              </a:lnSpc>
            </a:pPr>
            <a:r>
              <a:rPr lang="fr-FR" dirty="0"/>
              <a:t>Formations courtes </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91387" y="3761345"/>
            <a:ext cx="4513552" cy="2326412"/>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a:solidFill>
                  <a:srgbClr val="000000"/>
                </a:solidFill>
                <a:latin typeface="Calibri Light" panose="020F0302020204030204" pitchFamily="34" charset="0"/>
                <a:cs typeface="Calibri Light" panose="020F0302020204030204" pitchFamily="34" charset="0"/>
              </a:rPr>
              <a:t>Les formations courtes sont des actions de formation conçues et financées par l’Agefiph pour aider les bénéficiaires éloignés de l’emploi à construire leur projet professionnel.</a:t>
            </a:r>
          </a:p>
          <a:p>
            <a:pPr defTabSz="844083"/>
            <a:r>
              <a:rPr lang="fr-FR" sz="1050">
                <a:solidFill>
                  <a:srgbClr val="20001F"/>
                </a:solidFill>
                <a:latin typeface="Calibri Light" panose="020F0302020204030204" pitchFamily="34" charset="0"/>
                <a:cs typeface="Calibri Light" panose="020F0302020204030204" pitchFamily="34" charset="0"/>
              </a:rPr>
              <a:t>En cohérence avec les missions de l’Agefiph, les Formations Courtes facilitent la mise en œuvre des parcours d’insertion professionnelle des personnes en situation de handicap, en permettant au public d’atteindre les pré-requis nécessaires à la conduite de leur projet professionnel et favoriser le retour à l’emploi à court ou moyen terme.</a:t>
            </a:r>
          </a:p>
        </p:txBody>
      </p:sp>
      <p:sp>
        <p:nvSpPr>
          <p:cNvPr id="7" name="ZoneTexte 7">
            <a:extLst>
              <a:ext uri="{FF2B5EF4-FFF2-40B4-BE49-F238E27FC236}">
                <a16:creationId xmlns:a16="http://schemas.microsoft.com/office/drawing/2014/main" id="{CAB3C3FB-C87F-4A9E-BEAB-3A4C0E68ED56}"/>
              </a:ext>
            </a:extLst>
          </p:cNvPr>
          <p:cNvSpPr txBox="1"/>
          <p:nvPr/>
        </p:nvSpPr>
        <p:spPr>
          <a:xfrm>
            <a:off x="432458" y="3560444"/>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191386" y="1970642"/>
            <a:ext cx="8569841" cy="148963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Bénéficiaires de l’obligation d’emploi des travailleurs handicapés, ou  en voie de reconnaissance (transmission obligatoire de l’accusé de réception de la démarche en cours).</a:t>
            </a:r>
            <a:endParaRPr lang="fr-FR" sz="1050" b="1" strike="sngStrike"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B050"/>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Proposer un accompagnement collectif adapté à la définition d’un projet professionnel</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1078320" y="1782169"/>
            <a:ext cx="2540052"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904345" y="3761345"/>
            <a:ext cx="3856882" cy="2326414"/>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Les actions de formation sont prescrites par le réseau de prescription constitué par Cap emploi, Pôle Emploi, les Missions Locales </a:t>
            </a:r>
            <a:r>
              <a:rPr lang="fr-FR" sz="1050" b="1" dirty="0">
                <a:solidFill>
                  <a:srgbClr val="000000"/>
                </a:solidFill>
                <a:latin typeface="Calibri Light" panose="020F0302020204030204" pitchFamily="34" charset="0"/>
                <a:cs typeface="Calibri Light" panose="020F0302020204030204" pitchFamily="34" charset="0"/>
              </a:rPr>
              <a:t>en positionnant directement le bénéficiaire de l’obligation d’emploi des travailleurs handicapés (BOETH) sur les sessions de formation disponibles en région.</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5910514" y="3539167"/>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16" name="ZoneTexte 11">
            <a:hlinkClick r:id="rId7" action="ppaction://hlinksldjump"/>
            <a:extLst>
              <a:ext uri="{FF2B5EF4-FFF2-40B4-BE49-F238E27FC236}">
                <a16:creationId xmlns:a16="http://schemas.microsoft.com/office/drawing/2014/main" id="{E4310892-4C53-4D4A-8649-F89367F6BBA9}"/>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18" name="Freeform 350">
            <a:hlinkClick r:id="" action="ppaction://hlinkshowjump?jump=firstslide"/>
            <a:extLst>
              <a:ext uri="{FF2B5EF4-FFF2-40B4-BE49-F238E27FC236}">
                <a16:creationId xmlns:a16="http://schemas.microsoft.com/office/drawing/2014/main" id="{20DA5773-8113-4635-8610-09BB038C8243}"/>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904345" y="1235527"/>
            <a:ext cx="3856882"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70220" y="1274121"/>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17" name="Triangle rectangle 16">
            <a:extLst>
              <a:ext uri="{FF2B5EF4-FFF2-40B4-BE49-F238E27FC236}">
                <a16:creationId xmlns:a16="http://schemas.microsoft.com/office/drawing/2014/main" id="{45D60141-9ED0-485C-8B75-FEB3999111FD}"/>
              </a:ext>
            </a:extLst>
          </p:cNvPr>
          <p:cNvSpPr/>
          <p:nvPr/>
        </p:nvSpPr>
        <p:spPr bwMode="auto">
          <a:xfrm rot="10800000">
            <a:off x="7981263" y="0"/>
            <a:ext cx="1162737" cy="1038225"/>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19" name="Espace réservé du contenu 10" descr="Livre fermé">
            <a:extLst>
              <a:ext uri="{FF2B5EF4-FFF2-40B4-BE49-F238E27FC236}">
                <a16:creationId xmlns:a16="http://schemas.microsoft.com/office/drawing/2014/main" id="{544BE2E2-0D6C-467D-A101-CE99CCFB9CA8}"/>
              </a:ext>
            </a:extLst>
          </p:cNvPr>
          <p:cNvPicPr>
            <a:picLocks noGrp="1" noChangeAspect="1"/>
          </p:cNvPicPr>
          <p:nvPr>
            <p:ph sz="quarter" idx="11"/>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52" y="89126"/>
            <a:ext cx="389265" cy="389265"/>
          </a:xfrm>
        </p:spPr>
      </p:pic>
      <p:sp>
        <p:nvSpPr>
          <p:cNvPr id="22" name="ZoneTexte 21">
            <a:extLst>
              <a:ext uri="{FF2B5EF4-FFF2-40B4-BE49-F238E27FC236}">
                <a16:creationId xmlns:a16="http://schemas.microsoft.com/office/drawing/2014/main" id="{950B306A-133F-4CE0-84D2-47F8588CE13C}"/>
              </a:ext>
            </a:extLst>
          </p:cNvPr>
          <p:cNvSpPr txBox="1"/>
          <p:nvPr/>
        </p:nvSpPr>
        <p:spPr>
          <a:xfrm>
            <a:off x="191386" y="1301996"/>
            <a:ext cx="4447083"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construire votre projet professionnel »</a:t>
            </a:r>
          </a:p>
        </p:txBody>
      </p:sp>
    </p:spTree>
    <p:extLst>
      <p:ext uri="{BB962C8B-B14F-4D97-AF65-F5344CB8AC3E}">
        <p14:creationId xmlns:p14="http://schemas.microsoft.com/office/powerpoint/2010/main" val="261475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B9C8E88-0041-40A3-8EE1-1162AF2F5C06}"/>
              </a:ext>
            </a:extLst>
          </p:cNvPr>
          <p:cNvGraphicFramePr>
            <a:graphicFrameLocks noChangeAspect="1"/>
          </p:cNvGraphicFramePr>
          <p:nvPr>
            <p:custDataLst>
              <p:tags r:id="rId2"/>
            </p:custDataLst>
            <p:extLst>
              <p:ext uri="{D42A27DB-BD31-4B8C-83A1-F6EECF244321}">
                <p14:modId xmlns:p14="http://schemas.microsoft.com/office/powerpoint/2010/main" val="2350984142"/>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68648" name="Diapositive think-cell" r:id="rId5" imgW="415" imgH="416" progId="TCLayout.ActiveDocument.1">
                  <p:embed/>
                </p:oleObj>
              </mc:Choice>
              <mc:Fallback>
                <p:oleObj name="Diapositive think-cell" r:id="rId5" imgW="415" imgH="416" progId="TCLayout.ActiveDocument.1">
                  <p:embed/>
                  <p:pic>
                    <p:nvPicPr>
                      <p:cNvPr id="12" name="Objet 11" hidden="1">
                        <a:extLst>
                          <a:ext uri="{FF2B5EF4-FFF2-40B4-BE49-F238E27FC236}">
                            <a16:creationId xmlns:a16="http://schemas.microsoft.com/office/drawing/2014/main" id="{0B9C8E88-0041-40A3-8EE1-1162AF2F5C06}"/>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43B99F7-0C15-4510-B232-782F728574D8}"/>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5369627" y="4128923"/>
            <a:ext cx="3561720" cy="1958834"/>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La prescription s’effectue  par le biais d’une fiche de prescription, un CV actualisé est requis</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L’ensemble des éléments de la fiche de prescription doivent être renseignés par le prescripteur.</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Le prescripteur doit transmettre la demande </a:t>
            </a:r>
            <a:r>
              <a:rPr lang="fr-FR" sz="1050" b="1" dirty="0">
                <a:solidFill>
                  <a:srgbClr val="000000"/>
                </a:solidFill>
                <a:latin typeface="Calibri Light" panose="020F0302020204030204" pitchFamily="34" charset="0"/>
                <a:cs typeface="Calibri Light" panose="020F0302020204030204" pitchFamily="34" charset="0"/>
              </a:rPr>
              <a:t>directement au prestataire habilité par l’</a:t>
            </a:r>
            <a:r>
              <a:rPr lang="fr-FR" sz="1050" b="1" dirty="0" err="1">
                <a:solidFill>
                  <a:srgbClr val="000000"/>
                </a:solidFill>
                <a:latin typeface="Calibri Light" panose="020F0302020204030204" pitchFamily="34" charset="0"/>
                <a:cs typeface="Calibri Light" panose="020F0302020204030204" pitchFamily="34" charset="0"/>
              </a:rPr>
              <a:t>Agefiph</a:t>
            </a:r>
            <a:r>
              <a:rPr lang="fr-FR" sz="1050" b="1" dirty="0">
                <a:solidFill>
                  <a:srgbClr val="000000"/>
                </a:solidFill>
                <a:latin typeface="Calibri Light" panose="020F0302020204030204" pitchFamily="34" charset="0"/>
                <a:cs typeface="Calibri Light" panose="020F0302020204030204" pitchFamily="34" charset="0"/>
              </a:rPr>
              <a:t> en région.</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5292525" y="3911801"/>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212651" y="370281"/>
            <a:ext cx="7931393" cy="568249"/>
          </a:xfrm>
        </p:spPr>
        <p:txBody>
          <a:bodyPr/>
          <a:lstStyle/>
          <a:p>
            <a:pPr>
              <a:lnSpc>
                <a:spcPct val="80000"/>
              </a:lnSpc>
            </a:pPr>
            <a:r>
              <a:rPr lang="fr-FR" dirty="0"/>
              <a:t>La prestation spécifique d’orientation professionnelle (PSOP)</a:t>
            </a:r>
            <a:br>
              <a:rPr lang="fr-FR" dirty="0"/>
            </a:br>
            <a:endParaRPr lang="fr-FR"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212651" y="1956632"/>
            <a:ext cx="4957745" cy="4131126"/>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b="1" dirty="0">
                <a:solidFill>
                  <a:srgbClr val="000000"/>
                </a:solidFill>
                <a:latin typeface="Calibri Light" panose="020F0302020204030204" pitchFamily="34" charset="0"/>
                <a:cs typeface="Calibri Light" panose="020F0302020204030204" pitchFamily="34" charset="0"/>
              </a:rPr>
              <a:t>Elle doit aider la personne handicapée à s’investir dans l’élaboration d’un projet professionnel ou d’un projet de formation. C’est une expertise complémentaire qui vient  en appui de l’accompagnement déjà réalisé dans le cadre du parcours de la personne.</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Modules :</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Identification des compétences acquises, des potentialités, des capacités d’apprentissages, relationnelles, comportementales</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Identification des compétences transférables, transversales et des compétences complémentaires à acquérir</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Travail sur l’acceptation du handicap et de ses conséquences, le deuil de l’ancien métier, et l’employabilité</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Découverte du marché du travail local et/ou analyse des métiers dans l’entreprise</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Elaboration d’un nouveau projet professionnel</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Evaluation de la faisabilité du projet envisagé au regard :</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 des capacités fonctionnelles de la personne handicapée (contre-indications médicales notamment) des aptitudes et des capacités résiduelles</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de l’évaluation des séquelles cognitives résultantes de la maladie ou du handicap</a:t>
            </a:r>
          </a:p>
          <a:p>
            <a:pPr marL="211021" indent="-211021" defTabSz="844083">
              <a:buFont typeface="+mj-lt"/>
              <a:buAutoNum type="arabicPeriod"/>
            </a:pPr>
            <a:r>
              <a:rPr lang="fr-FR" sz="900" dirty="0">
                <a:solidFill>
                  <a:srgbClr val="000000"/>
                </a:solidFill>
                <a:latin typeface="Calibri Light" panose="020F0302020204030204" pitchFamily="34" charset="0"/>
                <a:cs typeface="Calibri Light" panose="020F0302020204030204" pitchFamily="34" charset="0"/>
              </a:rPr>
              <a:t> Identification des besoins en formation complémentaire et construction et formalisation d’un plan d’action.</a:t>
            </a:r>
          </a:p>
          <a:p>
            <a:pPr defTabSz="844083"/>
            <a:r>
              <a:rPr lang="fr-FR" sz="1050" dirty="0">
                <a:solidFill>
                  <a:srgbClr val="000000"/>
                </a:solidFill>
                <a:latin typeface="Calibri Light" panose="020F0302020204030204" pitchFamily="34" charset="0"/>
                <a:cs typeface="Calibri Light" panose="020F0302020204030204" pitchFamily="34" charset="0"/>
              </a:rPr>
              <a:t>Elle est comprise entre 20 et 40 heures.</a:t>
            </a:r>
          </a:p>
          <a:p>
            <a:pPr defTabSz="844083"/>
            <a:r>
              <a:rPr lang="fr-FR" sz="1050" dirty="0">
                <a:solidFill>
                  <a:srgbClr val="000000"/>
                </a:solidFill>
                <a:latin typeface="Calibri Light" panose="020F0302020204030204" pitchFamily="34" charset="0"/>
                <a:cs typeface="Calibri Light" panose="020F0302020204030204" pitchFamily="34" charset="0"/>
              </a:rPr>
              <a:t>Durée maximale : 3 mois (en continu ou discontinu) à compter du démarrage effectif de la prestation.</a:t>
            </a:r>
          </a:p>
          <a:p>
            <a:pPr defTabSz="844083"/>
            <a:r>
              <a:rPr lang="fr-FR" sz="1050" dirty="0">
                <a:solidFill>
                  <a:srgbClr val="000000"/>
                </a:solidFill>
                <a:latin typeface="Calibri Light" panose="020F0302020204030204" pitchFamily="34" charset="0"/>
                <a:cs typeface="Calibri Light" panose="020F0302020204030204" pitchFamily="34" charset="0"/>
              </a:rPr>
              <a:t>Elle comprend des alternances d’entretiens individuels et collectifs, des périodes d’immersion en entreprise  par le biais de la période de mise en situation en milieu professionnel (PMSMP).</a:t>
            </a:r>
          </a:p>
        </p:txBody>
      </p:sp>
      <p:sp>
        <p:nvSpPr>
          <p:cNvPr id="7" name="ZoneTexte 7">
            <a:extLst>
              <a:ext uri="{FF2B5EF4-FFF2-40B4-BE49-F238E27FC236}">
                <a16:creationId xmlns:a16="http://schemas.microsoft.com/office/drawing/2014/main" id="{CAB3C3FB-C87F-4A9E-BEAB-3A4C0E68ED56}"/>
              </a:ext>
            </a:extLst>
          </p:cNvPr>
          <p:cNvSpPr txBox="1"/>
          <p:nvPr/>
        </p:nvSpPr>
        <p:spPr>
          <a:xfrm>
            <a:off x="916209" y="1767240"/>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5369627" y="1970640"/>
            <a:ext cx="3561720" cy="1921353"/>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Bénéficiaires de l’obligation d’emploi des travailleurs handicapés, ou  en voie de reconnaissance (transmission obligatoire de l’accusé de réception de la démarche en cours).</a:t>
            </a:r>
            <a:endParaRPr lang="fr-FR" sz="1050" strike="sngStrike" dirty="0">
              <a:solidFill>
                <a:srgbClr val="00B05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Proposer un accompagnement individuel adapté à la définition d’un nouveau projet professionnel</a:t>
            </a:r>
          </a:p>
        </p:txBody>
      </p:sp>
      <p:sp>
        <p:nvSpPr>
          <p:cNvPr id="9" name="ZoneTexte 9">
            <a:extLst>
              <a:ext uri="{FF2B5EF4-FFF2-40B4-BE49-F238E27FC236}">
                <a16:creationId xmlns:a16="http://schemas.microsoft.com/office/drawing/2014/main" id="{00407488-C32E-4554-B80B-DD717632355F}"/>
              </a:ext>
            </a:extLst>
          </p:cNvPr>
          <p:cNvSpPr txBox="1"/>
          <p:nvPr/>
        </p:nvSpPr>
        <p:spPr>
          <a:xfrm>
            <a:off x="5493516" y="1796585"/>
            <a:ext cx="2543913"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&amp; bénéfices</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5037283" y="1235527"/>
            <a:ext cx="3894064"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5170397" y="1283960"/>
          <a:ext cx="3190152" cy="453802"/>
        </p:xfrm>
        <a:graphic>
          <a:graphicData uri="http://schemas.openxmlformats.org/drawingml/2006/table">
            <a:tbl>
              <a:tblPr firstRow="1" bandRow="1">
                <a:tableStyleId>{5940675A-B579-460E-94D1-54222C63F5DA}</a:tableStyleId>
              </a:tblPr>
              <a:tblGrid>
                <a:gridCol w="797538">
                  <a:extLst>
                    <a:ext uri="{9D8B030D-6E8A-4147-A177-3AD203B41FA5}">
                      <a16:colId xmlns:a16="http://schemas.microsoft.com/office/drawing/2014/main" val="2759689592"/>
                    </a:ext>
                  </a:extLst>
                </a:gridCol>
                <a:gridCol w="797538">
                  <a:extLst>
                    <a:ext uri="{9D8B030D-6E8A-4147-A177-3AD203B41FA5}">
                      <a16:colId xmlns:a16="http://schemas.microsoft.com/office/drawing/2014/main" val="1952809460"/>
                    </a:ext>
                  </a:extLst>
                </a:gridCol>
                <a:gridCol w="797538">
                  <a:extLst>
                    <a:ext uri="{9D8B030D-6E8A-4147-A177-3AD203B41FA5}">
                      <a16:colId xmlns:a16="http://schemas.microsoft.com/office/drawing/2014/main" val="128962918"/>
                    </a:ext>
                  </a:extLst>
                </a:gridCol>
                <a:gridCol w="797538">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DA6A9C70-FF68-46CD-96A0-32BEC336917D}"/>
              </a:ext>
            </a:extLst>
          </p:cNvPr>
          <p:cNvSpPr txBox="1"/>
          <p:nvPr/>
        </p:nvSpPr>
        <p:spPr>
          <a:xfrm>
            <a:off x="212652" y="1301996"/>
            <a:ext cx="4425817"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construire votre projet professionnel »</a:t>
            </a:r>
          </a:p>
        </p:txBody>
      </p:sp>
      <p:sp>
        <p:nvSpPr>
          <p:cNvPr id="22" name="Triangle rectangle 21">
            <a:extLst>
              <a:ext uri="{FF2B5EF4-FFF2-40B4-BE49-F238E27FC236}">
                <a16:creationId xmlns:a16="http://schemas.microsoft.com/office/drawing/2014/main" id="{2298C153-8FF7-40AE-9184-058EF3E67FFC}"/>
              </a:ext>
            </a:extLst>
          </p:cNvPr>
          <p:cNvSpPr/>
          <p:nvPr/>
        </p:nvSpPr>
        <p:spPr bwMode="auto">
          <a:xfrm rot="10800000">
            <a:off x="7981263" y="0"/>
            <a:ext cx="1162737" cy="1038225"/>
          </a:xfrm>
          <a:prstGeom prst="rtTriangle">
            <a:avLst/>
          </a:prstGeom>
          <a:solidFill>
            <a:srgbClr val="92D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Espace réservé du contenu 10" descr="Livre fermé">
            <a:extLst>
              <a:ext uri="{FF2B5EF4-FFF2-40B4-BE49-F238E27FC236}">
                <a16:creationId xmlns:a16="http://schemas.microsoft.com/office/drawing/2014/main" id="{988B6A41-AA02-468D-821E-E6AE906B5A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2352" y="89126"/>
            <a:ext cx="389265" cy="389265"/>
          </a:xfrm>
          <a:prstGeom prst="rect">
            <a:avLst/>
          </a:prstGeom>
        </p:spPr>
      </p:pic>
      <p:graphicFrame>
        <p:nvGraphicFramePr>
          <p:cNvPr id="15" name="Objet 14">
            <a:extLst>
              <a:ext uri="{FF2B5EF4-FFF2-40B4-BE49-F238E27FC236}">
                <a16:creationId xmlns:a16="http://schemas.microsoft.com/office/drawing/2014/main" id="{094C5BB3-9E72-420C-AA5A-82A06CE7BA7A}"/>
              </a:ext>
            </a:extLst>
          </p:cNvPr>
          <p:cNvGraphicFramePr>
            <a:graphicFrameLocks noChangeAspect="1"/>
          </p:cNvGraphicFramePr>
          <p:nvPr>
            <p:extLst>
              <p:ext uri="{D42A27DB-BD31-4B8C-83A1-F6EECF244321}">
                <p14:modId xmlns:p14="http://schemas.microsoft.com/office/powerpoint/2010/main" val="2394117720"/>
              </p:ext>
            </p:extLst>
          </p:nvPr>
        </p:nvGraphicFramePr>
        <p:xfrm>
          <a:off x="5902036" y="4720616"/>
          <a:ext cx="1932277" cy="308137"/>
        </p:xfrm>
        <a:graphic>
          <a:graphicData uri="http://schemas.openxmlformats.org/presentationml/2006/ole">
            <mc:AlternateContent xmlns:mc="http://schemas.openxmlformats.org/markup-compatibility/2006">
              <mc:Choice xmlns:v="urn:schemas-microsoft-com:vml" Requires="v">
                <p:oleObj spid="_x0000_s68649" name="Objet d’environnement du Gestionnaire de liaisons" showAsIcon="1" r:id="rId9" imgW="2866680" imgH="456480" progId="Package">
                  <p:embed/>
                </p:oleObj>
              </mc:Choice>
              <mc:Fallback>
                <p:oleObj name="Objet d’environnement du Gestionnaire de liaisons" showAsIcon="1" r:id="rId9" imgW="2866680" imgH="456480" progId="Package">
                  <p:embed/>
                  <p:pic>
                    <p:nvPicPr>
                      <p:cNvPr id="0" name=""/>
                      <p:cNvPicPr/>
                      <p:nvPr/>
                    </p:nvPicPr>
                    <p:blipFill>
                      <a:blip r:embed="rId10"/>
                      <a:stretch>
                        <a:fillRect/>
                      </a:stretch>
                    </p:blipFill>
                    <p:spPr>
                      <a:xfrm>
                        <a:off x="5902036" y="4720616"/>
                        <a:ext cx="1932277" cy="308137"/>
                      </a:xfrm>
                      <a:prstGeom prst="rect">
                        <a:avLst/>
                      </a:prstGeom>
                    </p:spPr>
                  </p:pic>
                </p:oleObj>
              </mc:Fallback>
            </mc:AlternateContent>
          </a:graphicData>
        </a:graphic>
      </p:graphicFrame>
      <p:sp>
        <p:nvSpPr>
          <p:cNvPr id="24" name="ZoneTexte 11">
            <a:hlinkClick r:id="rId11" action="ppaction://hlinksldjump"/>
            <a:extLst>
              <a:ext uri="{FF2B5EF4-FFF2-40B4-BE49-F238E27FC236}">
                <a16:creationId xmlns:a16="http://schemas.microsoft.com/office/drawing/2014/main" id="{610C951C-C3EE-4CD9-8DEC-43A5FB268E8A}"/>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329016D3-1A70-4D90-95DE-179C684C0C89}"/>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2798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86AA83E7-F829-4FA1-9899-BC9D2079A69F}"/>
              </a:ext>
            </a:extLst>
          </p:cNvPr>
          <p:cNvGraphicFramePr>
            <a:graphicFrameLocks noChangeAspect="1"/>
          </p:cNvGraphicFramePr>
          <p:nvPr>
            <p:custDataLst>
              <p:tags r:id="rId2"/>
            </p:custDataLst>
            <p:extLst>
              <p:ext uri="{D42A27DB-BD31-4B8C-83A1-F6EECF244321}">
                <p14:modId xmlns:p14="http://schemas.microsoft.com/office/powerpoint/2010/main" val="305967053"/>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69658" name="Diapositive think-cell" r:id="rId5" imgW="415" imgH="416" progId="TCLayout.ActiveDocument.1">
                  <p:embed/>
                </p:oleObj>
              </mc:Choice>
              <mc:Fallback>
                <p:oleObj name="Diapositive think-cell" r:id="rId5" imgW="415" imgH="416" progId="TCLayout.ActiveDocument.1">
                  <p:embed/>
                  <p:pic>
                    <p:nvPicPr>
                      <p:cNvPr id="14" name="Objet 13" hidden="1">
                        <a:extLst>
                          <a:ext uri="{FF2B5EF4-FFF2-40B4-BE49-F238E27FC236}">
                            <a16:creationId xmlns:a16="http://schemas.microsoft.com/office/drawing/2014/main" id="{86AA83E7-F829-4FA1-9899-BC9D2079A69F}"/>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16CBBE11-F6A7-4897-B803-2C810F711858}"/>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43919" y="340186"/>
            <a:ext cx="7571678" cy="568249"/>
          </a:xfrm>
        </p:spPr>
        <p:txBody>
          <a:bodyPr/>
          <a:lstStyle/>
          <a:p>
            <a:pPr>
              <a:lnSpc>
                <a:spcPct val="80000"/>
              </a:lnSpc>
            </a:pPr>
            <a:r>
              <a:rPr lang="fr-FR" dirty="0"/>
              <a:t>Prestations d’analyse de capacité</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91386" y="1970640"/>
            <a:ext cx="4181208" cy="4117117"/>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panose="020F0502020204030204" pitchFamily="34" charset="0"/>
                <a:cs typeface="Calibri" panose="020F0502020204030204" pitchFamily="34" charset="0"/>
              </a:rPr>
              <a:t>Apporter un éclairage sur les capacités, les potentialités mobilisables par la personne, au regard de tâches, d’activités à réaliser ou envisagées. </a:t>
            </a:r>
          </a:p>
          <a:p>
            <a:pPr defTabSz="844083"/>
            <a:endParaRPr lang="fr-FR" sz="1050" dirty="0">
              <a:solidFill>
                <a:srgbClr val="000000"/>
              </a:solidFill>
              <a:latin typeface="Calibri" panose="020F0502020204030204" pitchFamily="34" charset="0"/>
              <a:cs typeface="Calibri" panose="020F0502020204030204" pitchFamily="34" charset="0"/>
            </a:endParaRPr>
          </a:p>
          <a:p>
            <a:pPr defTabSz="844083"/>
            <a:r>
              <a:rPr lang="fr-FR" sz="1050" dirty="0">
                <a:solidFill>
                  <a:srgbClr val="000000"/>
                </a:solidFill>
                <a:latin typeface="Calibri" panose="020F0502020204030204" pitchFamily="34" charset="0"/>
                <a:cs typeface="Calibri" panose="020F0502020204030204" pitchFamily="34" charset="0"/>
              </a:rPr>
              <a:t>Prestation de courte durée (4 heures maximum) comprenant à minima : </a:t>
            </a:r>
          </a:p>
          <a:p>
            <a:pPr marL="158265" indent="-158265" defTabSz="844083">
              <a:buFont typeface="Arial" panose="020B0604020202020204" pitchFamily="34" charset="0"/>
              <a:buChar char="•"/>
            </a:pPr>
            <a:r>
              <a:rPr lang="fr-FR" sz="1050" dirty="0">
                <a:solidFill>
                  <a:srgbClr val="000000"/>
                </a:solidFill>
                <a:latin typeface="Calibri" panose="020F0502020204030204" pitchFamily="34" charset="0"/>
                <a:cs typeface="Calibri" panose="020F0502020204030204" pitchFamily="34" charset="0"/>
              </a:rPr>
              <a:t>Un regard médical, permettant l’analyse des « causes » du handicap et la mesure des conséquences au regard de l’activité visée. </a:t>
            </a:r>
          </a:p>
          <a:p>
            <a:pPr marL="158265" indent="-158265" defTabSz="844083">
              <a:buFont typeface="Arial" panose="020B0604020202020204" pitchFamily="34" charset="0"/>
              <a:buChar char="•"/>
            </a:pPr>
            <a:r>
              <a:rPr lang="fr-FR" sz="1050" dirty="0">
                <a:solidFill>
                  <a:srgbClr val="000000"/>
                </a:solidFill>
                <a:latin typeface="Calibri" panose="020F0502020204030204" pitchFamily="34" charset="0"/>
                <a:cs typeface="Calibri" panose="020F0502020204030204" pitchFamily="34" charset="0"/>
              </a:rPr>
              <a:t>Une traduction de cette analyse sous l’angle des capacités, des possibles. </a:t>
            </a:r>
          </a:p>
          <a:p>
            <a:pPr marL="158265" indent="-158265" defTabSz="844083">
              <a:buFont typeface="Arial" panose="020B0604020202020204" pitchFamily="34" charset="0"/>
              <a:buChar char="•"/>
            </a:pPr>
            <a:r>
              <a:rPr lang="fr-FR" sz="1050" dirty="0">
                <a:solidFill>
                  <a:srgbClr val="000000"/>
                </a:solidFill>
                <a:latin typeface="Calibri" panose="020F0502020204030204" pitchFamily="34" charset="0"/>
                <a:cs typeface="Calibri" panose="020F0502020204030204" pitchFamily="34" charset="0"/>
              </a:rPr>
              <a:t>L’énoncé de pistes ou de conditions favorables à l’amélioration des capacités.</a:t>
            </a:r>
          </a:p>
          <a:p>
            <a:pPr defTabSz="844083"/>
            <a:endParaRPr lang="fr-FR" sz="1050" dirty="0">
              <a:solidFill>
                <a:srgbClr val="000000"/>
              </a:solidFill>
              <a:latin typeface="Calibri" panose="020F0502020204030204" pitchFamily="34" charset="0"/>
              <a:cs typeface="Calibri" panose="020F05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916209" y="1767240"/>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572000" y="1970642"/>
            <a:ext cx="4380614" cy="1489638"/>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panose="020F0502020204030204" pitchFamily="34" charset="0"/>
                <a:cs typeface="Calibri" panose="020F0502020204030204" pitchFamily="34" charset="0"/>
              </a:rPr>
              <a:t>Bénéficiaires de l’obligation d’emploi des travailleurs handicapés, ou en voie de reconnaissance (transmission obligatoire de l’accusé de réception de la démarche en cours).</a:t>
            </a:r>
            <a:endParaRPr lang="fr-FR" sz="1050" strike="sngStrike" dirty="0">
              <a:solidFill>
                <a:srgbClr val="000000"/>
              </a:solidFill>
              <a:latin typeface="Calibri" panose="020F0502020204030204" pitchFamily="34" charset="0"/>
              <a:cs typeface="Calibri" panose="020F0502020204030204" pitchFamily="34" charset="0"/>
            </a:endParaRPr>
          </a:p>
          <a:p>
            <a:pPr defTabSz="844083"/>
            <a:r>
              <a:rPr lang="fr-FR" sz="1050" dirty="0">
                <a:solidFill>
                  <a:srgbClr val="000000"/>
                </a:solidFill>
                <a:latin typeface="Calibri" panose="020F0502020204030204" pitchFamily="34" charset="0"/>
                <a:cs typeface="Calibri" panose="020F0502020204030204" pitchFamily="34" charset="0"/>
              </a:rPr>
              <a:t>Les personnes en activité pouvant bénéficier de l’expertise de la médecine du travail, sont exclues. </a:t>
            </a:r>
          </a:p>
          <a:p>
            <a:pPr defTabSz="844083"/>
            <a:endParaRPr lang="fr-FR" sz="1050" dirty="0">
              <a:solidFill>
                <a:srgbClr val="000000"/>
              </a:solidFill>
              <a:latin typeface="Calibri" panose="020F0502020204030204" pitchFamily="34" charset="0"/>
              <a:cs typeface="Calibri" panose="020F0502020204030204" pitchFamily="34" charset="0"/>
            </a:endParaRPr>
          </a:p>
          <a:p>
            <a:pPr defTabSz="844083"/>
            <a:r>
              <a:rPr lang="fr-FR" sz="1050" dirty="0">
                <a:solidFill>
                  <a:srgbClr val="000000"/>
                </a:solidFill>
                <a:latin typeface="Calibri Light" panose="020F0302020204030204" pitchFamily="34" charset="0"/>
                <a:cs typeface="Calibri Light" panose="020F0302020204030204" pitchFamily="34" charset="0"/>
              </a:rPr>
              <a:t>L’analyse des possibles au regard du projet visé </a:t>
            </a:r>
            <a:r>
              <a:rPr lang="fr-FR" sz="1050" dirty="0">
                <a:solidFill>
                  <a:srgbClr val="000000"/>
                </a:solidFill>
                <a:latin typeface="Calibri" panose="020F0502020204030204" pitchFamily="34" charset="0"/>
                <a:cs typeface="Calibri" panose="020F0502020204030204" pitchFamily="34" charset="0"/>
              </a:rPr>
              <a:t>	</a:t>
            </a:r>
          </a:p>
          <a:p>
            <a:pPr defTabSz="844083"/>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4837877" y="1786171"/>
            <a:ext cx="2269081"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et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571999" y="3679149"/>
            <a:ext cx="4380613" cy="2408610"/>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panose="020F0502020204030204" pitchFamily="34" charset="0"/>
                <a:cs typeface="Calibri" panose="020F0502020204030204" pitchFamily="34" charset="0"/>
              </a:rPr>
              <a:t>L’orientation vers la prestation se réalise à la demande de l’accompagnant au parcours vers l’emploi (via la complétude d’une fiche de prescription) : Pôle Emploi, Cap Emploi, Mission Locale en prenant contact directement avec le prestataire habilité par l’</a:t>
            </a:r>
            <a:r>
              <a:rPr lang="fr-FR" sz="1050" dirty="0" err="1">
                <a:solidFill>
                  <a:srgbClr val="000000"/>
                </a:solidFill>
                <a:latin typeface="Calibri" panose="020F0502020204030204" pitchFamily="34" charset="0"/>
                <a:cs typeface="Calibri" panose="020F0502020204030204" pitchFamily="34" charset="0"/>
              </a:rPr>
              <a:t>Agefiph</a:t>
            </a:r>
            <a:r>
              <a:rPr lang="fr-FR" sz="1050" dirty="0">
                <a:solidFill>
                  <a:srgbClr val="000000"/>
                </a:solidFill>
                <a:latin typeface="Calibri" panose="020F0502020204030204" pitchFamily="34" charset="0"/>
                <a:cs typeface="Calibri" panose="020F0502020204030204" pitchFamily="34" charset="0"/>
              </a:rPr>
              <a:t> en région.</a:t>
            </a:r>
          </a:p>
          <a:p>
            <a:pPr defTabSz="844083"/>
            <a:endParaRPr lang="fr-FR" sz="1050" b="1" dirty="0">
              <a:solidFill>
                <a:srgbClr val="000000"/>
              </a:solidFill>
              <a:latin typeface="Calibri" panose="020F0502020204030204" pitchFamily="34" charset="0"/>
              <a:cs typeface="Calibri" panose="020F0502020204030204" pitchFamily="34" charset="0"/>
            </a:endParaRPr>
          </a:p>
          <a:p>
            <a:pPr defTabSz="844083"/>
            <a:r>
              <a:rPr lang="fr-FR" sz="1050" b="1" dirty="0">
                <a:solidFill>
                  <a:srgbClr val="000000"/>
                </a:solidFill>
                <a:latin typeface="Calibri" panose="020F0502020204030204" pitchFamily="34" charset="0"/>
                <a:cs typeface="Calibri" panose="020F0502020204030204" pitchFamily="34" charset="0"/>
              </a:rPr>
              <a:t>D’autres structures d’accompagnement peuvent être « habilitées régionalement » : experts en création d’activité…</a:t>
            </a:r>
          </a:p>
        </p:txBody>
      </p:sp>
      <p:sp>
        <p:nvSpPr>
          <p:cNvPr id="11" name="ZoneTexte 11">
            <a:extLst>
              <a:ext uri="{FF2B5EF4-FFF2-40B4-BE49-F238E27FC236}">
                <a16:creationId xmlns:a16="http://schemas.microsoft.com/office/drawing/2014/main" id="{FFB0F233-0EE6-4DB8-9511-CE795A7A284D}"/>
              </a:ext>
            </a:extLst>
          </p:cNvPr>
          <p:cNvSpPr txBox="1"/>
          <p:nvPr/>
        </p:nvSpPr>
        <p:spPr>
          <a:xfrm>
            <a:off x="5028006" y="3508687"/>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572000" y="1235527"/>
            <a:ext cx="4380612"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4704938" y="1301994"/>
          <a:ext cx="3737368" cy="453802"/>
        </p:xfrm>
        <a:graphic>
          <a:graphicData uri="http://schemas.openxmlformats.org/drawingml/2006/table">
            <a:tbl>
              <a:tblPr firstRow="1" bandRow="1">
                <a:tableStyleId>{5940675A-B579-460E-94D1-54222C63F5DA}</a:tableStyleId>
              </a:tblPr>
              <a:tblGrid>
                <a:gridCol w="934342">
                  <a:extLst>
                    <a:ext uri="{9D8B030D-6E8A-4147-A177-3AD203B41FA5}">
                      <a16:colId xmlns:a16="http://schemas.microsoft.com/office/drawing/2014/main" val="2759689592"/>
                    </a:ext>
                  </a:extLst>
                </a:gridCol>
                <a:gridCol w="934342">
                  <a:extLst>
                    <a:ext uri="{9D8B030D-6E8A-4147-A177-3AD203B41FA5}">
                      <a16:colId xmlns:a16="http://schemas.microsoft.com/office/drawing/2014/main" val="1952809460"/>
                    </a:ext>
                  </a:extLst>
                </a:gridCol>
                <a:gridCol w="934342">
                  <a:extLst>
                    <a:ext uri="{9D8B030D-6E8A-4147-A177-3AD203B41FA5}">
                      <a16:colId xmlns:a16="http://schemas.microsoft.com/office/drawing/2014/main" val="128962918"/>
                    </a:ext>
                  </a:extLst>
                </a:gridCol>
                <a:gridCol w="934342">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17" name="Triangle rectangle 16">
            <a:extLst>
              <a:ext uri="{FF2B5EF4-FFF2-40B4-BE49-F238E27FC236}">
                <a16:creationId xmlns:a16="http://schemas.microsoft.com/office/drawing/2014/main" id="{9C2429B1-8ECE-425B-9109-C921E1B84D13}"/>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19" name="Picture 19" descr="Résultat de recherche d'images pour &quot;icone clé&quot;">
            <a:extLst>
              <a:ext uri="{FF2B5EF4-FFF2-40B4-BE49-F238E27FC236}">
                <a16:creationId xmlns:a16="http://schemas.microsoft.com/office/drawing/2014/main" id="{4420AAD0-70C2-4679-992E-A6AB468E066E}"/>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4727C7C3-E0F2-49BC-8715-7BC68F8E127E}"/>
              </a:ext>
            </a:extLst>
          </p:cNvPr>
          <p:cNvSpPr txBox="1"/>
          <p:nvPr/>
        </p:nvSpPr>
        <p:spPr>
          <a:xfrm>
            <a:off x="191387" y="1301996"/>
            <a:ext cx="4081972"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Des solutions pour construire votre projet professionnel »</a:t>
            </a:r>
          </a:p>
        </p:txBody>
      </p:sp>
      <p:sp>
        <p:nvSpPr>
          <p:cNvPr id="22" name="ZoneTexte 11">
            <a:hlinkClick r:id="rId8" action="ppaction://hlinksldjump"/>
            <a:extLst>
              <a:ext uri="{FF2B5EF4-FFF2-40B4-BE49-F238E27FC236}">
                <a16:creationId xmlns:a16="http://schemas.microsoft.com/office/drawing/2014/main" id="{831FF1C7-1188-4CE8-9F9C-F34EFDEE36C3}"/>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3" name="Freeform 350">
            <a:hlinkClick r:id="" action="ppaction://hlinkshowjump?jump=firstslide"/>
            <a:extLst>
              <a:ext uri="{FF2B5EF4-FFF2-40B4-BE49-F238E27FC236}">
                <a16:creationId xmlns:a16="http://schemas.microsoft.com/office/drawing/2014/main" id="{C06356C7-728E-49EC-9CA7-84FB84A29D95}"/>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512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2C14ECFD-B4C6-4FDC-A285-9462BE0D5716}"/>
              </a:ext>
            </a:extLst>
          </p:cNvPr>
          <p:cNvGraphicFramePr>
            <a:graphicFrameLocks noChangeAspect="1"/>
          </p:cNvGraphicFramePr>
          <p:nvPr>
            <p:custDataLst>
              <p:tags r:id="rId2"/>
            </p:custDataLst>
            <p:extLst>
              <p:ext uri="{D42A27DB-BD31-4B8C-83A1-F6EECF244321}">
                <p14:modId xmlns:p14="http://schemas.microsoft.com/office/powerpoint/2010/main" val="2399334970"/>
              </p:ext>
            </p:extLst>
          </p:nvPr>
        </p:nvGraphicFramePr>
        <p:xfrm>
          <a:off x="353158" y="265235"/>
          <a:ext cx="1466" cy="1466"/>
        </p:xfrm>
        <a:graphic>
          <a:graphicData uri="http://schemas.openxmlformats.org/presentationml/2006/ole">
            <mc:AlternateContent xmlns:mc="http://schemas.openxmlformats.org/markup-compatibility/2006">
              <mc:Choice xmlns:v="urn:schemas-microsoft-com:vml" Requires="v">
                <p:oleObj spid="_x0000_s70710" name="Diapositive think-cell" r:id="rId5" imgW="415" imgH="416" progId="TCLayout.ActiveDocument.1">
                  <p:embed/>
                </p:oleObj>
              </mc:Choice>
              <mc:Fallback>
                <p:oleObj name="Diapositive think-cell" r:id="rId5" imgW="415" imgH="416" progId="TCLayout.ActiveDocument.1">
                  <p:embed/>
                  <p:pic>
                    <p:nvPicPr>
                      <p:cNvPr id="3" name="Objet 2" hidden="1">
                        <a:extLst>
                          <a:ext uri="{FF2B5EF4-FFF2-40B4-BE49-F238E27FC236}">
                            <a16:creationId xmlns:a16="http://schemas.microsoft.com/office/drawing/2014/main" id="{2C14ECFD-B4C6-4FDC-A285-9462BE0D5716}"/>
                          </a:ext>
                        </a:extLst>
                      </p:cNvPr>
                      <p:cNvPicPr/>
                      <p:nvPr/>
                    </p:nvPicPr>
                    <p:blipFill>
                      <a:blip r:embed="rId6"/>
                      <a:stretch>
                        <a:fillRect/>
                      </a:stretch>
                    </p:blipFill>
                    <p:spPr>
                      <a:xfrm>
                        <a:off x="353158" y="265235"/>
                        <a:ext cx="1466" cy="1466"/>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0C0CB619-B5B3-4756-B004-95B95CF129A2}"/>
              </a:ext>
            </a:extLst>
          </p:cNvPr>
          <p:cNvSpPr/>
          <p:nvPr>
            <p:custDataLst>
              <p:tags r:id="rId3"/>
            </p:custDataLst>
          </p:nvPr>
        </p:nvSpPr>
        <p:spPr bwMode="auto">
          <a:xfrm>
            <a:off x="351693" y="263769"/>
            <a:ext cx="146538" cy="14653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none" lIns="0" tIns="0" rIns="0" bIns="0" numCol="1" spcCol="0" rtlCol="0" anchor="t" anchorCtr="0" compatLnSpc="1">
            <a:prstTxWarp prst="textNoShape">
              <a:avLst/>
            </a:prstTxWarp>
            <a:noAutofit/>
          </a:bodyPr>
          <a:lstStyle/>
          <a:p>
            <a:pPr defTabSz="844083" eaLnBrk="0" fontAlgn="base" hangingPunct="0">
              <a:spcBef>
                <a:spcPct val="0"/>
              </a:spcBef>
              <a:spcAft>
                <a:spcPct val="0"/>
              </a:spcAft>
            </a:pPr>
            <a:endParaRPr lang="fr-FR" sz="2954" b="1" dirty="0">
              <a:solidFill>
                <a:srgbClr val="7EA2D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id="{50249A04-D6EC-4D49-ADAC-EAC15735A2BD}"/>
              </a:ext>
            </a:extLst>
          </p:cNvPr>
          <p:cNvSpPr/>
          <p:nvPr/>
        </p:nvSpPr>
        <p:spPr bwMode="auto">
          <a:xfrm>
            <a:off x="1704700" y="6145053"/>
            <a:ext cx="5734601" cy="332676"/>
          </a:xfrm>
          <a:prstGeom prst="rect">
            <a:avLst/>
          </a:prstGeom>
          <a:solidFill>
            <a:schemeClr val="bg1"/>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Calibri Light" panose="020F0302020204030204" pitchFamily="34" charset="0"/>
              <a:cs typeface="Calibri Light" panose="020F0302020204030204" pitchFamily="34" charset="0"/>
            </a:endParaRPr>
          </a:p>
        </p:txBody>
      </p:sp>
      <p:sp>
        <p:nvSpPr>
          <p:cNvPr id="4" name="Title 3">
            <a:extLst>
              <a:ext uri="{FF2B5EF4-FFF2-40B4-BE49-F238E27FC236}">
                <a16:creationId xmlns:a16="http://schemas.microsoft.com/office/drawing/2014/main" id="{493CD4CC-8606-4074-ABE2-A890A869BA1A}"/>
              </a:ext>
            </a:extLst>
          </p:cNvPr>
          <p:cNvSpPr>
            <a:spLocks noGrp="1"/>
          </p:cNvSpPr>
          <p:nvPr>
            <p:ph type="title"/>
          </p:nvPr>
        </p:nvSpPr>
        <p:spPr>
          <a:xfrm>
            <a:off x="191386" y="341427"/>
            <a:ext cx="8202651" cy="615603"/>
          </a:xfrm>
        </p:spPr>
        <p:txBody>
          <a:bodyPr/>
          <a:lstStyle/>
          <a:p>
            <a:pPr>
              <a:lnSpc>
                <a:spcPct val="80000"/>
              </a:lnSpc>
            </a:pPr>
            <a:r>
              <a:rPr lang="fr-FR" dirty="0"/>
              <a:t>Prestations d’appuis spécifiques</a:t>
            </a:r>
            <a:endParaRPr lang="fr-FR" b="0" dirty="0"/>
          </a:p>
        </p:txBody>
      </p:sp>
      <p:sp>
        <p:nvSpPr>
          <p:cNvPr id="6" name="Rectangle 5">
            <a:extLst>
              <a:ext uri="{FF2B5EF4-FFF2-40B4-BE49-F238E27FC236}">
                <a16:creationId xmlns:a16="http://schemas.microsoft.com/office/drawing/2014/main" id="{0300A03B-C10E-45B1-81FC-FA900BAEC12F}"/>
              </a:ext>
            </a:extLst>
          </p:cNvPr>
          <p:cNvSpPr/>
          <p:nvPr/>
        </p:nvSpPr>
        <p:spPr bwMode="auto">
          <a:xfrm>
            <a:off x="191386" y="1984916"/>
            <a:ext cx="4114738" cy="4102841"/>
          </a:xfrm>
          <a:prstGeom prst="rect">
            <a:avLst/>
          </a:prstGeom>
          <a:solidFill>
            <a:schemeClr val="bg1"/>
          </a:solidFill>
          <a:ln w="19050" cap="flat" cmpd="sng" algn="ctr">
            <a:solidFill>
              <a:srgbClr val="1B2B66"/>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000000"/>
                </a:solidFill>
                <a:latin typeface="Calibri Light" panose="020F0302020204030204" pitchFamily="34" charset="0"/>
                <a:cs typeface="Calibri Light" panose="020F0302020204030204" pitchFamily="34" charset="0"/>
              </a:rPr>
              <a:t>Pour faciliter la mise en œuvre des parcours d’insertion professionnelle et de maintien dans l’emploi, l’Agefiph finance des Prestations d’Appuis Spécifiques (PAS) opérées par des experts du handicap.</a:t>
            </a: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Les Prestations d’Appuis Spécifiques font appel à des prestataires experts, spécialisés dans chacune des typologies de handicap (visuel, auditif, mental, moteur, psychique et troubles cognitifs) pour apporter des conseils, élaborer un diagnostic, un bilan des capacités et/ou mettre en place des techniques et des modes de compensation afin de répondre à des besoins en lien avec les conséquences du handicap de la personne.</a:t>
            </a:r>
          </a:p>
          <a:p>
            <a:pPr defTabSz="844083"/>
            <a:r>
              <a:rPr lang="fr-FR" sz="1050" dirty="0">
                <a:solidFill>
                  <a:srgbClr val="20001F"/>
                </a:solidFill>
                <a:latin typeface="Calibri Light" panose="020F0302020204030204" pitchFamily="34" charset="0"/>
                <a:cs typeface="Calibri Light" panose="020F0302020204030204" pitchFamily="34" charset="0"/>
              </a:rPr>
              <a:t> Ces prestations permettent d’indiquer au conseiller à l’emploi ou au référent de parcours le degré d’autonomie et les moyens à mettre en place ou à développer pour compenser le handicap.</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 prestataire expert du handicap peut être mobilisé au moment de la construction du projet professionnel de la personne, de son intégration en emploi ou en formation, mais également pour le suivi dans l’emploi et/ou son maintien dans l’emploi.</a:t>
            </a:r>
          </a:p>
          <a:p>
            <a:pPr defTabSz="844083"/>
            <a:r>
              <a:rPr lang="fr-FR" sz="1050" dirty="0">
                <a:solidFill>
                  <a:srgbClr val="20001F"/>
                </a:solidFill>
                <a:latin typeface="Calibri Light" panose="020F0302020204030204" pitchFamily="34" charset="0"/>
                <a:cs typeface="Calibri Light" panose="020F0302020204030204" pitchFamily="34" charset="0"/>
              </a:rPr>
              <a:t>L’intervention de l’expert peut également être réalisée auprès de l’employeur ou de l’organisme de formation pour des actions de sensibilisation au handicap et de conseils.</a:t>
            </a:r>
          </a:p>
          <a:p>
            <a:pPr defTabSz="844083"/>
            <a:endParaRPr lang="fr-FR" sz="1050" dirty="0">
              <a:solidFill>
                <a:srgbClr val="20001F"/>
              </a:solidFill>
              <a:latin typeface="Calibri Light" panose="020F0302020204030204" pitchFamily="34" charset="0"/>
              <a:cs typeface="Calibri Light" panose="020F0302020204030204" pitchFamily="34" charset="0"/>
            </a:endParaRPr>
          </a:p>
        </p:txBody>
      </p:sp>
      <p:sp>
        <p:nvSpPr>
          <p:cNvPr id="7" name="ZoneTexte 7">
            <a:extLst>
              <a:ext uri="{FF2B5EF4-FFF2-40B4-BE49-F238E27FC236}">
                <a16:creationId xmlns:a16="http://schemas.microsoft.com/office/drawing/2014/main" id="{CAB3C3FB-C87F-4A9E-BEAB-3A4C0E68ED56}"/>
              </a:ext>
            </a:extLst>
          </p:cNvPr>
          <p:cNvSpPr txBox="1"/>
          <p:nvPr/>
        </p:nvSpPr>
        <p:spPr>
          <a:xfrm>
            <a:off x="916209" y="1767240"/>
            <a:ext cx="1196442" cy="348109"/>
          </a:xfrm>
          <a:prstGeom prst="rect">
            <a:avLst/>
          </a:prstGeom>
          <a:solidFill>
            <a:schemeClr val="bg1"/>
          </a:solidFill>
        </p:spPr>
        <p:txBody>
          <a:bodyPr wrap="square" rtlCol="0">
            <a:spAutoFit/>
          </a:bodyPr>
          <a:lstStyle/>
          <a:p>
            <a:pPr defTabSz="844083"/>
            <a:r>
              <a:rPr lang="fr-FR" sz="1662" b="1" cap="small" dirty="0">
                <a:solidFill>
                  <a:srgbClr val="1B2B66"/>
                </a:solidFill>
                <a:latin typeface="Calibri Light" panose="020F0302020204030204" pitchFamily="34" charset="0"/>
                <a:cs typeface="Calibri Light" panose="020F0302020204030204" pitchFamily="34" charset="0"/>
              </a:rPr>
              <a:t>Description</a:t>
            </a:r>
          </a:p>
        </p:txBody>
      </p:sp>
      <p:sp>
        <p:nvSpPr>
          <p:cNvPr id="8" name="Rectangle 7">
            <a:extLst>
              <a:ext uri="{FF2B5EF4-FFF2-40B4-BE49-F238E27FC236}">
                <a16:creationId xmlns:a16="http://schemas.microsoft.com/office/drawing/2014/main" id="{A3E5B93F-99BF-4BD0-8532-F914C61DACCC}"/>
              </a:ext>
            </a:extLst>
          </p:cNvPr>
          <p:cNvSpPr/>
          <p:nvPr/>
        </p:nvSpPr>
        <p:spPr bwMode="auto">
          <a:xfrm>
            <a:off x="4505533" y="1970640"/>
            <a:ext cx="4447081" cy="2206246"/>
          </a:xfrm>
          <a:prstGeom prst="rect">
            <a:avLst/>
          </a:prstGeom>
          <a:solidFill>
            <a:schemeClr val="bg1"/>
          </a:solidFill>
          <a:ln w="19050" cap="flat" cmpd="sng" algn="ctr">
            <a:solidFill>
              <a:srgbClr val="FE6608"/>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Toute personne handicapée, l’employeur ou l’organisme de formation.</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Permettre une meilleure prise en compte du handicap de la personne dans son parcours (situation d’accès, de maintien et / ou de formation)</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9" name="ZoneTexte 9">
            <a:extLst>
              <a:ext uri="{FF2B5EF4-FFF2-40B4-BE49-F238E27FC236}">
                <a16:creationId xmlns:a16="http://schemas.microsoft.com/office/drawing/2014/main" id="{00407488-C32E-4554-B80B-DD717632355F}"/>
              </a:ext>
            </a:extLst>
          </p:cNvPr>
          <p:cNvSpPr txBox="1"/>
          <p:nvPr/>
        </p:nvSpPr>
        <p:spPr>
          <a:xfrm>
            <a:off x="4837877" y="1786171"/>
            <a:ext cx="2269081" cy="348109"/>
          </a:xfrm>
          <a:prstGeom prst="rect">
            <a:avLst/>
          </a:prstGeom>
          <a:solidFill>
            <a:schemeClr val="bg1"/>
          </a:solidFill>
        </p:spPr>
        <p:txBody>
          <a:bodyPr wrap="square" rtlCol="0">
            <a:spAutoFit/>
          </a:bodyPr>
          <a:lstStyle>
            <a:defPPr>
              <a:defRPr lang="fr-FR"/>
            </a:defPPr>
            <a:lvl1pPr>
              <a:defRPr b="1" cap="small">
                <a:solidFill>
                  <a:srgbClr val="1B2B66"/>
                </a:solidFill>
                <a:latin typeface="Calibri Light" panose="020F0302020204030204" pitchFamily="34" charset="0"/>
                <a:cs typeface="Calibri Light" panose="020F0302020204030204" pitchFamily="34" charset="0"/>
              </a:defRPr>
            </a:lvl1pPr>
          </a:lstStyle>
          <a:p>
            <a:pPr defTabSz="844083"/>
            <a:r>
              <a:rPr lang="fr-FR" sz="1662" dirty="0">
                <a:solidFill>
                  <a:srgbClr val="FE6608"/>
                </a:solidFill>
              </a:rPr>
              <a:t>Bénéficiaires et bénéfices</a:t>
            </a:r>
          </a:p>
        </p:txBody>
      </p:sp>
      <p:sp>
        <p:nvSpPr>
          <p:cNvPr id="10" name="Rectangle 9">
            <a:extLst>
              <a:ext uri="{FF2B5EF4-FFF2-40B4-BE49-F238E27FC236}">
                <a16:creationId xmlns:a16="http://schemas.microsoft.com/office/drawing/2014/main" id="{BC4273DC-6B20-4F54-89A5-5FE1493129C1}"/>
              </a:ext>
            </a:extLst>
          </p:cNvPr>
          <p:cNvSpPr/>
          <p:nvPr/>
        </p:nvSpPr>
        <p:spPr bwMode="auto">
          <a:xfrm>
            <a:off x="4505531" y="4422536"/>
            <a:ext cx="4494549" cy="1665222"/>
          </a:xfrm>
          <a:prstGeom prst="rect">
            <a:avLst/>
          </a:prstGeom>
          <a:solidFill>
            <a:schemeClr val="bg1"/>
          </a:solidFill>
          <a:ln w="19050" cap="flat" cmpd="sng" algn="ctr">
            <a:solidFill>
              <a:srgbClr val="C00000"/>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r>
              <a:rPr lang="fr-FR" sz="1050" dirty="0">
                <a:solidFill>
                  <a:srgbClr val="20001F"/>
                </a:solidFill>
                <a:latin typeface="Calibri Light" panose="020F0302020204030204" pitchFamily="34" charset="0"/>
                <a:cs typeface="Calibri Light" panose="020F0302020204030204" pitchFamily="34" charset="0"/>
              </a:rPr>
              <a:t>La prestation est mobilisée exclusivement sur prescription </a:t>
            </a:r>
          </a:p>
          <a:p>
            <a:pPr defTabSz="844083"/>
            <a:endParaRPr lang="fr-FR" sz="1050" dirty="0">
              <a:solidFill>
                <a:srgbClr val="20001F"/>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Chaque prestation doit faire l’objet d’une fiche de prescription (liée à une fiche de liaison :                      et de restitution </a:t>
            </a:r>
            <a:endParaRPr lang="fr-FR" sz="1050" dirty="0">
              <a:solidFill>
                <a:srgbClr val="000000"/>
              </a:solidFill>
              <a:latin typeface="Calibri Light" panose="020F0302020204030204" pitchFamily="34" charset="0"/>
              <a:cs typeface="Calibri Light" panose="020F0302020204030204" pitchFamily="34" charset="0"/>
            </a:endParaRPr>
          </a:p>
          <a:p>
            <a:pPr defTabSz="844083"/>
            <a:endParaRPr lang="fr-FR" sz="1050" dirty="0">
              <a:solidFill>
                <a:srgbClr val="000000"/>
              </a:solidFill>
              <a:latin typeface="Calibri Light" panose="020F0302020204030204" pitchFamily="34" charset="0"/>
              <a:cs typeface="Calibri Light" panose="020F0302020204030204" pitchFamily="34" charset="0"/>
            </a:endParaRPr>
          </a:p>
          <a:p>
            <a:pPr defTabSz="844083"/>
            <a:r>
              <a:rPr lang="fr-FR" sz="1050" dirty="0">
                <a:solidFill>
                  <a:srgbClr val="20001F"/>
                </a:solidFill>
                <a:latin typeface="Calibri Light" panose="020F0302020204030204" pitchFamily="34" charset="0"/>
                <a:cs typeface="Calibri Light" panose="020F0302020204030204" pitchFamily="34" charset="0"/>
              </a:rPr>
              <a:t>L’ensemble des éléments de la fiche de prescription doit être renseigné par le prescripteur. </a:t>
            </a:r>
          </a:p>
          <a:p>
            <a:pPr defTabSz="844083"/>
            <a:r>
              <a:rPr lang="fr-FR" sz="1050" dirty="0">
                <a:solidFill>
                  <a:srgbClr val="000000"/>
                </a:solidFill>
                <a:latin typeface="Calibri Light" panose="020F0302020204030204" pitchFamily="34" charset="0"/>
                <a:cs typeface="Calibri Light" panose="020F0302020204030204" pitchFamily="34" charset="0"/>
              </a:rPr>
              <a:t>Le prescripteur doit transmettre la demande </a:t>
            </a:r>
            <a:r>
              <a:rPr lang="fr-FR" sz="1050" b="1" dirty="0">
                <a:solidFill>
                  <a:srgbClr val="000000"/>
                </a:solidFill>
                <a:latin typeface="Calibri Light" panose="020F0302020204030204" pitchFamily="34" charset="0"/>
                <a:cs typeface="Calibri Light" panose="020F0302020204030204" pitchFamily="34" charset="0"/>
              </a:rPr>
              <a:t>directement au prestataire habilité par l’</a:t>
            </a:r>
            <a:r>
              <a:rPr lang="fr-FR" sz="1050" b="1" dirty="0" err="1">
                <a:solidFill>
                  <a:srgbClr val="000000"/>
                </a:solidFill>
                <a:latin typeface="Calibri Light" panose="020F0302020204030204" pitchFamily="34" charset="0"/>
                <a:cs typeface="Calibri Light" panose="020F0302020204030204" pitchFamily="34" charset="0"/>
              </a:rPr>
              <a:t>Agefiph</a:t>
            </a:r>
            <a:r>
              <a:rPr lang="fr-FR" sz="1050" b="1" dirty="0">
                <a:solidFill>
                  <a:srgbClr val="000000"/>
                </a:solidFill>
                <a:latin typeface="Calibri Light" panose="020F0302020204030204" pitchFamily="34" charset="0"/>
                <a:cs typeface="Calibri Light" panose="020F0302020204030204" pitchFamily="34" charset="0"/>
              </a:rPr>
              <a:t> en région.</a:t>
            </a:r>
            <a:endParaRPr lang="fr-FR" sz="1050" dirty="0">
              <a:solidFill>
                <a:srgbClr val="000000"/>
              </a:solidFill>
              <a:latin typeface="Calibri Light" panose="020F0302020204030204" pitchFamily="34" charset="0"/>
              <a:cs typeface="Calibri Light" panose="020F0302020204030204" pitchFamily="34" charset="0"/>
            </a:endParaRPr>
          </a:p>
        </p:txBody>
      </p:sp>
      <p:sp>
        <p:nvSpPr>
          <p:cNvPr id="11" name="ZoneTexte 11">
            <a:extLst>
              <a:ext uri="{FF2B5EF4-FFF2-40B4-BE49-F238E27FC236}">
                <a16:creationId xmlns:a16="http://schemas.microsoft.com/office/drawing/2014/main" id="{FFB0F233-0EE6-4DB8-9511-CE795A7A284D}"/>
              </a:ext>
            </a:extLst>
          </p:cNvPr>
          <p:cNvSpPr txBox="1"/>
          <p:nvPr/>
        </p:nvSpPr>
        <p:spPr>
          <a:xfrm>
            <a:off x="4837877" y="4221838"/>
            <a:ext cx="1462317" cy="348109"/>
          </a:xfrm>
          <a:prstGeom prst="rect">
            <a:avLst/>
          </a:prstGeom>
          <a:solidFill>
            <a:schemeClr val="bg1"/>
          </a:solidFill>
        </p:spPr>
        <p:txBody>
          <a:bodyPr wrap="square" rtlCol="0">
            <a:spAutoFit/>
          </a:bodyPr>
          <a:lstStyle>
            <a:defPPr>
              <a:defRPr lang="fr-FR"/>
            </a:defPPr>
            <a:lvl1pPr>
              <a:defRPr b="1" cap="small">
                <a:solidFill>
                  <a:srgbClr val="FE6608"/>
                </a:solidFill>
                <a:latin typeface="Calibri Light" panose="020F0302020204030204" pitchFamily="34" charset="0"/>
                <a:cs typeface="Calibri Light" panose="020F0302020204030204" pitchFamily="34" charset="0"/>
              </a:defRPr>
            </a:lvl1pPr>
          </a:lstStyle>
          <a:p>
            <a:pPr defTabSz="844083"/>
            <a:r>
              <a:rPr lang="fr-FR" sz="1662" dirty="0">
                <a:solidFill>
                  <a:srgbClr val="C00000"/>
                </a:solidFill>
              </a:rPr>
              <a:t>Prescription</a:t>
            </a:r>
          </a:p>
        </p:txBody>
      </p:sp>
      <p:sp>
        <p:nvSpPr>
          <p:cNvPr id="21" name="Rectangle 20">
            <a:extLst>
              <a:ext uri="{FF2B5EF4-FFF2-40B4-BE49-F238E27FC236}">
                <a16:creationId xmlns:a16="http://schemas.microsoft.com/office/drawing/2014/main" id="{784D13C7-7E31-4850-9606-6338F73619C0}"/>
              </a:ext>
            </a:extLst>
          </p:cNvPr>
          <p:cNvSpPr/>
          <p:nvPr/>
        </p:nvSpPr>
        <p:spPr bwMode="auto">
          <a:xfrm>
            <a:off x="4505533" y="1235527"/>
            <a:ext cx="4447081" cy="568249"/>
          </a:xfrm>
          <a:prstGeom prst="rect">
            <a:avLst/>
          </a:prstGeom>
          <a:solidFill>
            <a:schemeClr val="bg1"/>
          </a:solidFill>
          <a:ln w="19050" cap="flat" cmpd="sng" algn="ctr">
            <a:solidFill>
              <a:schemeClr val="bg2">
                <a:lumMod val="50000"/>
              </a:schemeClr>
            </a:solidFill>
            <a:prstDash val="solid"/>
            <a:round/>
            <a:headEnd type="none" w="med" len="med"/>
            <a:tailEnd type="none" w="med" len="med"/>
          </a:ln>
          <a:effectLst>
            <a:outerShdw dist="50800" dir="2700000" algn="tl" rotWithShape="0">
              <a:schemeClr val="bg1">
                <a:lumMod val="50000"/>
              </a:schemeClr>
            </a:outerShdw>
          </a:effectLst>
        </p:spPr>
        <p:txBody>
          <a:bodyPr vert="horz" wrap="square" lIns="184098" tIns="166154" rIns="184098" bIns="42203" numCol="1" rtlCol="0" anchor="t" anchorCtr="0" compatLnSpc="1">
            <a:prstTxWarp prst="textNoShape">
              <a:avLst/>
            </a:prstTxWarp>
          </a:bodyPr>
          <a:lstStyle/>
          <a:p>
            <a:pPr defTabSz="844083"/>
            <a:endParaRPr lang="fr-FR" sz="1015" dirty="0">
              <a:solidFill>
                <a:srgbClr val="000000"/>
              </a:solidFill>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594FB09A-DCFD-4AB4-A1D1-D9C3126B0773}"/>
              </a:ext>
            </a:extLst>
          </p:cNvPr>
          <p:cNvGraphicFramePr>
            <a:graphicFrameLocks noGrp="1"/>
          </p:cNvGraphicFramePr>
          <p:nvPr/>
        </p:nvGraphicFramePr>
        <p:xfrm>
          <a:off x="4638469" y="1283960"/>
          <a:ext cx="3835396" cy="453802"/>
        </p:xfrm>
        <a:graphic>
          <a:graphicData uri="http://schemas.openxmlformats.org/drawingml/2006/table">
            <a:tbl>
              <a:tblPr firstRow="1" bandRow="1">
                <a:tableStyleId>{5940675A-B579-460E-94D1-54222C63F5DA}</a:tableStyleId>
              </a:tblPr>
              <a:tblGrid>
                <a:gridCol w="958849">
                  <a:extLst>
                    <a:ext uri="{9D8B030D-6E8A-4147-A177-3AD203B41FA5}">
                      <a16:colId xmlns:a16="http://schemas.microsoft.com/office/drawing/2014/main" val="2759689592"/>
                    </a:ext>
                  </a:extLst>
                </a:gridCol>
                <a:gridCol w="958849">
                  <a:extLst>
                    <a:ext uri="{9D8B030D-6E8A-4147-A177-3AD203B41FA5}">
                      <a16:colId xmlns:a16="http://schemas.microsoft.com/office/drawing/2014/main" val="1952809460"/>
                    </a:ext>
                  </a:extLst>
                </a:gridCol>
                <a:gridCol w="958849">
                  <a:extLst>
                    <a:ext uri="{9D8B030D-6E8A-4147-A177-3AD203B41FA5}">
                      <a16:colId xmlns:a16="http://schemas.microsoft.com/office/drawing/2014/main" val="128962918"/>
                    </a:ext>
                  </a:extLst>
                </a:gridCol>
                <a:gridCol w="958849">
                  <a:extLst>
                    <a:ext uri="{9D8B030D-6E8A-4147-A177-3AD203B41FA5}">
                      <a16:colId xmlns:a16="http://schemas.microsoft.com/office/drawing/2014/main" val="434610032"/>
                    </a:ext>
                  </a:extLst>
                </a:gridCol>
              </a:tblGrid>
              <a:tr h="226901">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Prescripteur</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gridSpan="2">
                  <a:txBody>
                    <a:bodyPr/>
                    <a:lstStyle/>
                    <a:p>
                      <a:pPr algn="ctr"/>
                      <a:r>
                        <a:rPr lang="fr-FR" sz="900" b="1" dirty="0">
                          <a:solidFill>
                            <a:schemeClr val="bg2">
                              <a:lumMod val="75000"/>
                            </a:schemeClr>
                          </a:solidFill>
                          <a:latin typeface="Calibri Light" panose="020F0302020204030204" pitchFamily="34" charset="0"/>
                          <a:cs typeface="Calibri Light" panose="020F0302020204030204" pitchFamily="34" charset="0"/>
                        </a:rPr>
                        <a:t>Bénéficiaire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3186921915"/>
                  </a:ext>
                </a:extLst>
              </a:tr>
              <a:tr h="226901">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CDDE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DE</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fr-FR" sz="900" dirty="0">
                          <a:solidFill>
                            <a:schemeClr val="bg2">
                              <a:lumMod val="75000"/>
                            </a:schemeClr>
                          </a:solidFill>
                          <a:latin typeface="Calibri Light" panose="020F0302020204030204" pitchFamily="34" charset="0"/>
                          <a:cs typeface="Calibri Light" panose="020F0302020204030204" pitchFamily="34" charset="0"/>
                        </a:rPr>
                        <a:t>Employeurs</a:t>
                      </a:r>
                    </a:p>
                  </a:txBody>
                  <a:tcPr marL="84406" marR="84406" marT="42203" marB="4220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2125"/>
                  </a:ext>
                </a:extLst>
              </a:tr>
            </a:tbl>
          </a:graphicData>
        </a:graphic>
      </p:graphicFrame>
      <p:sp>
        <p:nvSpPr>
          <p:cNvPr id="20" name="ZoneTexte 19">
            <a:extLst>
              <a:ext uri="{FF2B5EF4-FFF2-40B4-BE49-F238E27FC236}">
                <a16:creationId xmlns:a16="http://schemas.microsoft.com/office/drawing/2014/main" id="{CECDB57B-C437-4367-8B28-1ED6AA2FDA53}"/>
              </a:ext>
            </a:extLst>
          </p:cNvPr>
          <p:cNvSpPr txBox="1"/>
          <p:nvPr/>
        </p:nvSpPr>
        <p:spPr>
          <a:xfrm>
            <a:off x="191386" y="1301996"/>
            <a:ext cx="4015505" cy="291170"/>
          </a:xfrm>
          <a:prstGeom prst="rect">
            <a:avLst/>
          </a:prstGeom>
          <a:noFill/>
        </p:spPr>
        <p:txBody>
          <a:bodyPr wrap="square" rtlCol="0">
            <a:spAutoFit/>
          </a:bodyPr>
          <a:lstStyle/>
          <a:p>
            <a:pPr defTabSz="844083"/>
            <a:r>
              <a:rPr lang="fr-FR" sz="1292" i="1" dirty="0">
                <a:solidFill>
                  <a:srgbClr val="000000"/>
                </a:solidFill>
                <a:latin typeface="Calibri Light" panose="020F0302020204030204" pitchFamily="34" charset="0"/>
                <a:cs typeface="Calibri Light" panose="020F0302020204030204" pitchFamily="34" charset="0"/>
              </a:rPr>
              <a:t>« Apporter un appui expert aux référents de parcours »</a:t>
            </a:r>
          </a:p>
        </p:txBody>
      </p:sp>
      <p:sp>
        <p:nvSpPr>
          <p:cNvPr id="22" name="Triangle rectangle 21">
            <a:extLst>
              <a:ext uri="{FF2B5EF4-FFF2-40B4-BE49-F238E27FC236}">
                <a16:creationId xmlns:a16="http://schemas.microsoft.com/office/drawing/2014/main" id="{5AB6029F-56F2-4677-8591-A5ACB086AE45}"/>
              </a:ext>
            </a:extLst>
          </p:cNvPr>
          <p:cNvSpPr/>
          <p:nvPr/>
        </p:nvSpPr>
        <p:spPr bwMode="auto">
          <a:xfrm rot="10800000">
            <a:off x="7981263" y="-2473"/>
            <a:ext cx="1162737" cy="1038225"/>
          </a:xfrm>
          <a:prstGeom prst="rtTriangle">
            <a:avLst/>
          </a:prstGeom>
          <a:solidFill>
            <a:srgbClr val="FF505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a:solidFill>
                <a:srgbClr val="7EA2D1"/>
              </a:solidFill>
              <a:latin typeface="Arial" charset="0"/>
              <a:cs typeface="Arial" charset="0"/>
            </a:endParaRPr>
          </a:p>
        </p:txBody>
      </p:sp>
      <p:pic>
        <p:nvPicPr>
          <p:cNvPr id="23" name="Picture 19" descr="Résultat de recherche d'images pour &quot;icone clé&quot;">
            <a:extLst>
              <a:ext uri="{FF2B5EF4-FFF2-40B4-BE49-F238E27FC236}">
                <a16:creationId xmlns:a16="http://schemas.microsoft.com/office/drawing/2014/main" id="{37A5C726-3142-4D70-A741-696DB79D2845}"/>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10800000">
            <a:off x="8628157" y="160417"/>
            <a:ext cx="371924" cy="3719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t 13">
            <a:extLst>
              <a:ext uri="{FF2B5EF4-FFF2-40B4-BE49-F238E27FC236}">
                <a16:creationId xmlns:a16="http://schemas.microsoft.com/office/drawing/2014/main" id="{B26F9C42-E4FD-4C37-B082-6A7829D3B344}"/>
              </a:ext>
            </a:extLst>
          </p:cNvPr>
          <p:cNvGraphicFramePr>
            <a:graphicFrameLocks noChangeAspect="1"/>
          </p:cNvGraphicFramePr>
          <p:nvPr>
            <p:extLst>
              <p:ext uri="{D42A27DB-BD31-4B8C-83A1-F6EECF244321}">
                <p14:modId xmlns:p14="http://schemas.microsoft.com/office/powerpoint/2010/main" val="2195253418"/>
              </p:ext>
            </p:extLst>
          </p:nvPr>
        </p:nvGraphicFramePr>
        <p:xfrm>
          <a:off x="5577424" y="5061923"/>
          <a:ext cx="457200" cy="403225"/>
        </p:xfrm>
        <a:graphic>
          <a:graphicData uri="http://schemas.openxmlformats.org/presentationml/2006/ole">
            <mc:AlternateContent xmlns:mc="http://schemas.openxmlformats.org/markup-compatibility/2006">
              <mc:Choice xmlns:v="urn:schemas-microsoft-com:vml" Requires="v">
                <p:oleObj spid="_x0000_s70711" name="Document" showAsIcon="1" r:id="rId8" imgW="914400" imgH="806400" progId="Word.Document.12">
                  <p:embed/>
                </p:oleObj>
              </mc:Choice>
              <mc:Fallback>
                <p:oleObj name="Document" showAsIcon="1" r:id="rId8" imgW="914400" imgH="806400" progId="Word.Document.12">
                  <p:embed/>
                  <p:pic>
                    <p:nvPicPr>
                      <p:cNvPr id="0" name=""/>
                      <p:cNvPicPr/>
                      <p:nvPr/>
                    </p:nvPicPr>
                    <p:blipFill>
                      <a:blip r:embed="rId9"/>
                      <a:stretch>
                        <a:fillRect/>
                      </a:stretch>
                    </p:blipFill>
                    <p:spPr>
                      <a:xfrm>
                        <a:off x="5577424" y="5061923"/>
                        <a:ext cx="457200" cy="403225"/>
                      </a:xfrm>
                      <a:prstGeom prst="rect">
                        <a:avLst/>
                      </a:prstGeom>
                    </p:spPr>
                  </p:pic>
                </p:oleObj>
              </mc:Fallback>
            </mc:AlternateContent>
          </a:graphicData>
        </a:graphic>
      </p:graphicFrame>
      <p:graphicFrame>
        <p:nvGraphicFramePr>
          <p:cNvPr id="15" name="Objet 14">
            <a:extLst>
              <a:ext uri="{FF2B5EF4-FFF2-40B4-BE49-F238E27FC236}">
                <a16:creationId xmlns:a16="http://schemas.microsoft.com/office/drawing/2014/main" id="{FAB0D40A-1FE8-43E9-BEF3-4CC15541E6EF}"/>
              </a:ext>
            </a:extLst>
          </p:cNvPr>
          <p:cNvGraphicFramePr>
            <a:graphicFrameLocks noChangeAspect="1"/>
          </p:cNvGraphicFramePr>
          <p:nvPr>
            <p:extLst>
              <p:ext uri="{D42A27DB-BD31-4B8C-83A1-F6EECF244321}">
                <p14:modId xmlns:p14="http://schemas.microsoft.com/office/powerpoint/2010/main" val="1610045646"/>
              </p:ext>
            </p:extLst>
          </p:nvPr>
        </p:nvGraphicFramePr>
        <p:xfrm>
          <a:off x="7106958" y="5067669"/>
          <a:ext cx="457200" cy="403225"/>
        </p:xfrm>
        <a:graphic>
          <a:graphicData uri="http://schemas.openxmlformats.org/presentationml/2006/ole">
            <mc:AlternateContent xmlns:mc="http://schemas.openxmlformats.org/markup-compatibility/2006">
              <mc:Choice xmlns:v="urn:schemas-microsoft-com:vml" Requires="v">
                <p:oleObj spid="_x0000_s70712" name="Document" showAsIcon="1" r:id="rId10" imgW="914400" imgH="806400" progId="Word.Document.8">
                  <p:embed/>
                </p:oleObj>
              </mc:Choice>
              <mc:Fallback>
                <p:oleObj name="Document" showAsIcon="1" r:id="rId10" imgW="914400" imgH="806400" progId="Word.Document.8">
                  <p:embed/>
                  <p:pic>
                    <p:nvPicPr>
                      <p:cNvPr id="0" name=""/>
                      <p:cNvPicPr/>
                      <p:nvPr/>
                    </p:nvPicPr>
                    <p:blipFill>
                      <a:blip r:embed="rId11"/>
                      <a:stretch>
                        <a:fillRect/>
                      </a:stretch>
                    </p:blipFill>
                    <p:spPr>
                      <a:xfrm>
                        <a:off x="7106958" y="5067669"/>
                        <a:ext cx="457200" cy="403225"/>
                      </a:xfrm>
                      <a:prstGeom prst="rect">
                        <a:avLst/>
                      </a:prstGeom>
                    </p:spPr>
                  </p:pic>
                </p:oleObj>
              </mc:Fallback>
            </mc:AlternateContent>
          </a:graphicData>
        </a:graphic>
      </p:graphicFrame>
      <p:sp>
        <p:nvSpPr>
          <p:cNvPr id="24" name="ZoneTexte 11">
            <a:hlinkClick r:id="rId12" action="ppaction://hlinksldjump"/>
            <a:extLst>
              <a:ext uri="{FF2B5EF4-FFF2-40B4-BE49-F238E27FC236}">
                <a16:creationId xmlns:a16="http://schemas.microsoft.com/office/drawing/2014/main" id="{B54B9F24-6B5C-45F8-B9D9-B91278436977}"/>
              </a:ext>
            </a:extLst>
          </p:cNvPr>
          <p:cNvSpPr txBox="1"/>
          <p:nvPr/>
        </p:nvSpPr>
        <p:spPr>
          <a:xfrm>
            <a:off x="3442028" y="6154227"/>
            <a:ext cx="1927599" cy="332676"/>
          </a:xfrm>
          <a:prstGeom prst="snip2DiagRect">
            <a:avLst/>
          </a:prstGeom>
          <a:solidFill>
            <a:schemeClr val="bg2">
              <a:lumMod val="50000"/>
            </a:schemeClr>
          </a:solidFill>
        </p:spPr>
        <p:txBody>
          <a:bodyPr wrap="square" rIns="299077" rtlCol="0">
            <a:noAutofit/>
          </a:bodyPr>
          <a:lstStyle/>
          <a:p>
            <a:pPr algn="r" defTabSz="844083"/>
            <a:r>
              <a:rPr lang="fr-FR" sz="1292" b="1" dirty="0">
                <a:solidFill>
                  <a:srgbClr val="FFFFFF"/>
                </a:solidFill>
                <a:latin typeface="Calibri Light" panose="020F0302020204030204" pitchFamily="34" charset="0"/>
                <a:cs typeface="Calibri Light" panose="020F0302020204030204" pitchFamily="34" charset="0"/>
              </a:rPr>
              <a:t>Retour à l’accueil </a:t>
            </a:r>
          </a:p>
        </p:txBody>
      </p:sp>
      <p:sp>
        <p:nvSpPr>
          <p:cNvPr id="25" name="Freeform 350">
            <a:hlinkClick r:id="" action="ppaction://hlinkshowjump?jump=firstslide"/>
            <a:extLst>
              <a:ext uri="{FF2B5EF4-FFF2-40B4-BE49-F238E27FC236}">
                <a16:creationId xmlns:a16="http://schemas.microsoft.com/office/drawing/2014/main" id="{52DD59CF-AB84-4368-87FE-120DA5E60294}"/>
              </a:ext>
            </a:extLst>
          </p:cNvPr>
          <p:cNvSpPr>
            <a:spLocks noChangeAspect="1"/>
          </p:cNvSpPr>
          <p:nvPr/>
        </p:nvSpPr>
        <p:spPr>
          <a:xfrm rot="5400000">
            <a:off x="3618374" y="6192485"/>
            <a:ext cx="256160" cy="256160"/>
          </a:xfrm>
          <a:custGeom>
            <a:avLst/>
            <a:gdLst>
              <a:gd name="connsiteX0" fmla="*/ 189308 w 432707"/>
              <a:gd name="connsiteY0" fmla="*/ 108177 h 432707"/>
              <a:gd name="connsiteX1" fmla="*/ 243397 w 432707"/>
              <a:gd name="connsiteY1" fmla="*/ 108177 h 432707"/>
              <a:gd name="connsiteX2" fmla="*/ 249876 w 432707"/>
              <a:gd name="connsiteY2" fmla="*/ 110712 h 432707"/>
              <a:gd name="connsiteX3" fmla="*/ 252412 w 432707"/>
              <a:gd name="connsiteY3" fmla="*/ 117191 h 432707"/>
              <a:gd name="connsiteX4" fmla="*/ 252412 w 432707"/>
              <a:gd name="connsiteY4" fmla="*/ 216354 h 432707"/>
              <a:gd name="connsiteX5" fmla="*/ 306500 w 432707"/>
              <a:gd name="connsiteY5" fmla="*/ 216354 h 432707"/>
              <a:gd name="connsiteX6" fmla="*/ 312979 w 432707"/>
              <a:gd name="connsiteY6" fmla="*/ 218889 h 432707"/>
              <a:gd name="connsiteX7" fmla="*/ 315515 w 432707"/>
              <a:gd name="connsiteY7" fmla="*/ 225368 h 432707"/>
              <a:gd name="connsiteX8" fmla="*/ 312698 w 432707"/>
              <a:gd name="connsiteY8" fmla="*/ 232129 h 432707"/>
              <a:gd name="connsiteX9" fmla="*/ 222832 w 432707"/>
              <a:gd name="connsiteY9" fmla="*/ 321995 h 432707"/>
              <a:gd name="connsiteX10" fmla="*/ 216353 w 432707"/>
              <a:gd name="connsiteY10" fmla="*/ 324530 h 432707"/>
              <a:gd name="connsiteX11" fmla="*/ 209873 w 432707"/>
              <a:gd name="connsiteY11" fmla="*/ 321995 h 432707"/>
              <a:gd name="connsiteX12" fmla="*/ 119726 w 432707"/>
              <a:gd name="connsiteY12" fmla="*/ 231848 h 432707"/>
              <a:gd name="connsiteX13" fmla="*/ 117754 w 432707"/>
              <a:gd name="connsiteY13" fmla="*/ 221988 h 432707"/>
              <a:gd name="connsiteX14" fmla="*/ 126205 w 432707"/>
              <a:gd name="connsiteY14" fmla="*/ 216354 h 432707"/>
              <a:gd name="connsiteX15" fmla="*/ 180294 w 432707"/>
              <a:gd name="connsiteY15" fmla="*/ 216354 h 432707"/>
              <a:gd name="connsiteX16" fmla="*/ 180294 w 432707"/>
              <a:gd name="connsiteY16" fmla="*/ 117191 h 432707"/>
              <a:gd name="connsiteX17" fmla="*/ 182829 w 432707"/>
              <a:gd name="connsiteY17" fmla="*/ 110712 h 432707"/>
              <a:gd name="connsiteX18" fmla="*/ 189308 w 432707"/>
              <a:gd name="connsiteY18" fmla="*/ 108177 h 432707"/>
              <a:gd name="connsiteX19" fmla="*/ 216354 w 432707"/>
              <a:gd name="connsiteY19" fmla="*/ 63103 h 432707"/>
              <a:gd name="connsiteX20" fmla="*/ 139447 w 432707"/>
              <a:gd name="connsiteY20" fmla="*/ 83668 h 432707"/>
              <a:gd name="connsiteX21" fmla="*/ 83668 w 432707"/>
              <a:gd name="connsiteY21" fmla="*/ 139447 h 432707"/>
              <a:gd name="connsiteX22" fmla="*/ 63103 w 432707"/>
              <a:gd name="connsiteY22" fmla="*/ 216354 h 432707"/>
              <a:gd name="connsiteX23" fmla="*/ 83668 w 432707"/>
              <a:gd name="connsiteY23" fmla="*/ 293260 h 432707"/>
              <a:gd name="connsiteX24" fmla="*/ 139447 w 432707"/>
              <a:gd name="connsiteY24" fmla="*/ 349039 h 432707"/>
              <a:gd name="connsiteX25" fmla="*/ 216354 w 432707"/>
              <a:gd name="connsiteY25" fmla="*/ 369604 h 432707"/>
              <a:gd name="connsiteX26" fmla="*/ 293261 w 432707"/>
              <a:gd name="connsiteY26" fmla="*/ 349039 h 432707"/>
              <a:gd name="connsiteX27" fmla="*/ 349039 w 432707"/>
              <a:gd name="connsiteY27" fmla="*/ 293260 h 432707"/>
              <a:gd name="connsiteX28" fmla="*/ 369604 w 432707"/>
              <a:gd name="connsiteY28" fmla="*/ 216354 h 432707"/>
              <a:gd name="connsiteX29" fmla="*/ 349039 w 432707"/>
              <a:gd name="connsiteY29" fmla="*/ 139447 h 432707"/>
              <a:gd name="connsiteX30" fmla="*/ 293261 w 432707"/>
              <a:gd name="connsiteY30" fmla="*/ 83668 h 432707"/>
              <a:gd name="connsiteX31" fmla="*/ 216354 w 432707"/>
              <a:gd name="connsiteY31" fmla="*/ 63103 h 432707"/>
              <a:gd name="connsiteX32" fmla="*/ 216354 w 432707"/>
              <a:gd name="connsiteY32" fmla="*/ 0 h 432707"/>
              <a:gd name="connsiteX33" fmla="*/ 324953 w 432707"/>
              <a:gd name="connsiteY33" fmla="*/ 29016 h 432707"/>
              <a:gd name="connsiteX34" fmla="*/ 403691 w 432707"/>
              <a:gd name="connsiteY34" fmla="*/ 107754 h 432707"/>
              <a:gd name="connsiteX35" fmla="*/ 432707 w 432707"/>
              <a:gd name="connsiteY35" fmla="*/ 216354 h 432707"/>
              <a:gd name="connsiteX36" fmla="*/ 403691 w 432707"/>
              <a:gd name="connsiteY36" fmla="*/ 324953 h 432707"/>
              <a:gd name="connsiteX37" fmla="*/ 324953 w 432707"/>
              <a:gd name="connsiteY37" fmla="*/ 403691 h 432707"/>
              <a:gd name="connsiteX38" fmla="*/ 216354 w 432707"/>
              <a:gd name="connsiteY38" fmla="*/ 432707 h 432707"/>
              <a:gd name="connsiteX39" fmla="*/ 107754 w 432707"/>
              <a:gd name="connsiteY39" fmla="*/ 403691 h 432707"/>
              <a:gd name="connsiteX40" fmla="*/ 29016 w 432707"/>
              <a:gd name="connsiteY40" fmla="*/ 324953 h 432707"/>
              <a:gd name="connsiteX41" fmla="*/ 0 w 432707"/>
              <a:gd name="connsiteY41" fmla="*/ 216354 h 432707"/>
              <a:gd name="connsiteX42" fmla="*/ 29016 w 432707"/>
              <a:gd name="connsiteY42" fmla="*/ 107754 h 432707"/>
              <a:gd name="connsiteX43" fmla="*/ 107754 w 432707"/>
              <a:gd name="connsiteY43" fmla="*/ 29016 h 432707"/>
              <a:gd name="connsiteX44" fmla="*/ 216354 w 432707"/>
              <a:gd name="connsiteY4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707" h="432707">
                <a:moveTo>
                  <a:pt x="189308" y="108177"/>
                </a:moveTo>
                <a:lnTo>
                  <a:pt x="243397" y="108177"/>
                </a:lnTo>
                <a:cubicBezTo>
                  <a:pt x="246026" y="108177"/>
                  <a:pt x="248186" y="109022"/>
                  <a:pt x="249876" y="110712"/>
                </a:cubicBezTo>
                <a:cubicBezTo>
                  <a:pt x="251567" y="112402"/>
                  <a:pt x="252412" y="114562"/>
                  <a:pt x="252412" y="117191"/>
                </a:cubicBezTo>
                <a:lnTo>
                  <a:pt x="252412" y="216354"/>
                </a:lnTo>
                <a:lnTo>
                  <a:pt x="306500" y="216354"/>
                </a:lnTo>
                <a:cubicBezTo>
                  <a:pt x="309129" y="216354"/>
                  <a:pt x="311289" y="217199"/>
                  <a:pt x="312979" y="218889"/>
                </a:cubicBezTo>
                <a:cubicBezTo>
                  <a:pt x="314670" y="220579"/>
                  <a:pt x="315515" y="222739"/>
                  <a:pt x="315515" y="225368"/>
                </a:cubicBezTo>
                <a:cubicBezTo>
                  <a:pt x="315515" y="227622"/>
                  <a:pt x="314576" y="229876"/>
                  <a:pt x="312698" y="232129"/>
                </a:cubicBezTo>
                <a:lnTo>
                  <a:pt x="222832" y="321995"/>
                </a:lnTo>
                <a:cubicBezTo>
                  <a:pt x="220766" y="323685"/>
                  <a:pt x="218607" y="324530"/>
                  <a:pt x="216353" y="324530"/>
                </a:cubicBezTo>
                <a:cubicBezTo>
                  <a:pt x="214099" y="324530"/>
                  <a:pt x="211939" y="323685"/>
                  <a:pt x="209873" y="321995"/>
                </a:cubicBezTo>
                <a:lnTo>
                  <a:pt x="119726" y="231848"/>
                </a:lnTo>
                <a:cubicBezTo>
                  <a:pt x="116909" y="228843"/>
                  <a:pt x="116251" y="225556"/>
                  <a:pt x="117754" y="221988"/>
                </a:cubicBezTo>
                <a:cubicBezTo>
                  <a:pt x="119256" y="218232"/>
                  <a:pt x="122074" y="216354"/>
                  <a:pt x="126205" y="216354"/>
                </a:cubicBezTo>
                <a:lnTo>
                  <a:pt x="180294" y="216354"/>
                </a:lnTo>
                <a:lnTo>
                  <a:pt x="180294" y="117191"/>
                </a:lnTo>
                <a:cubicBezTo>
                  <a:pt x="180294" y="114562"/>
                  <a:pt x="181139" y="112402"/>
                  <a:pt x="182829" y="110712"/>
                </a:cubicBezTo>
                <a:cubicBezTo>
                  <a:pt x="184520" y="109022"/>
                  <a:pt x="186679" y="108177"/>
                  <a:pt x="189308" y="108177"/>
                </a:cubicBezTo>
                <a:close/>
                <a:moveTo>
                  <a:pt x="216354" y="63103"/>
                </a:moveTo>
                <a:cubicBezTo>
                  <a:pt x="188558" y="63103"/>
                  <a:pt x="162922"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2" y="362749"/>
                  <a:pt x="188558" y="369604"/>
                  <a:pt x="216354" y="369604"/>
                </a:cubicBezTo>
                <a:cubicBezTo>
                  <a:pt x="244149" y="369604"/>
                  <a:pt x="269785" y="362749"/>
                  <a:pt x="293261" y="349039"/>
                </a:cubicBezTo>
                <a:cubicBezTo>
                  <a:pt x="316736" y="335329"/>
                  <a:pt x="335329" y="316736"/>
                  <a:pt x="349039" y="293260"/>
                </a:cubicBezTo>
                <a:cubicBezTo>
                  <a:pt x="362749" y="269785"/>
                  <a:pt x="369604" y="244149"/>
                  <a:pt x="369604" y="216354"/>
                </a:cubicBezTo>
                <a:cubicBezTo>
                  <a:pt x="369604" y="188558"/>
                  <a:pt x="362749" y="162922"/>
                  <a:pt x="349039" y="139447"/>
                </a:cubicBezTo>
                <a:cubicBezTo>
                  <a:pt x="335329" y="115971"/>
                  <a:pt x="316736" y="97378"/>
                  <a:pt x="293261" y="83668"/>
                </a:cubicBezTo>
                <a:cubicBezTo>
                  <a:pt x="269785" y="69958"/>
                  <a:pt x="244149" y="63103"/>
                  <a:pt x="216354" y="63103"/>
                </a:cubicBezTo>
                <a:close/>
                <a:moveTo>
                  <a:pt x="216354" y="0"/>
                </a:moveTo>
                <a:cubicBezTo>
                  <a:pt x="255605" y="0"/>
                  <a:pt x="291805" y="9672"/>
                  <a:pt x="324953" y="29016"/>
                </a:cubicBezTo>
                <a:cubicBezTo>
                  <a:pt x="358101" y="48360"/>
                  <a:pt x="384347" y="74606"/>
                  <a:pt x="403691" y="107754"/>
                </a:cubicBezTo>
                <a:cubicBezTo>
                  <a:pt x="423035" y="140902"/>
                  <a:pt x="432707" y="177102"/>
                  <a:pt x="432707" y="216354"/>
                </a:cubicBezTo>
                <a:cubicBezTo>
                  <a:pt x="432707" y="255605"/>
                  <a:pt x="423035" y="291805"/>
                  <a:pt x="403691" y="324953"/>
                </a:cubicBezTo>
                <a:cubicBezTo>
                  <a:pt x="384347" y="358101"/>
                  <a:pt x="358101" y="384347"/>
                  <a:pt x="324953" y="403691"/>
                </a:cubicBezTo>
                <a:cubicBezTo>
                  <a:pt x="291805" y="423035"/>
                  <a:pt x="255605" y="432707"/>
                  <a:pt x="216354" y="432707"/>
                </a:cubicBezTo>
                <a:cubicBezTo>
                  <a:pt x="177102" y="432707"/>
                  <a:pt x="140902" y="423035"/>
                  <a:pt x="107754" y="403691"/>
                </a:cubicBezTo>
                <a:cubicBezTo>
                  <a:pt x="74606" y="384347"/>
                  <a:pt x="48360" y="358101"/>
                  <a:pt x="29016" y="324953"/>
                </a:cubicBezTo>
                <a:cubicBezTo>
                  <a:pt x="9672" y="291805"/>
                  <a:pt x="0" y="255605"/>
                  <a:pt x="0" y="216354"/>
                </a:cubicBezTo>
                <a:cubicBezTo>
                  <a:pt x="0" y="177102"/>
                  <a:pt x="9672" y="140902"/>
                  <a:pt x="29016" y="107754"/>
                </a:cubicBezTo>
                <a:cubicBezTo>
                  <a:pt x="48360" y="74606"/>
                  <a:pt x="74606" y="48360"/>
                  <a:pt x="107754"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44083"/>
            <a:endParaRPr lang="en-US" sz="1246">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1962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sy39DXulb00wggTwZCm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Q8FjSL8gP05X40YOOBy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AAWA.NvvSJhWSHK6I8K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Vx3SAsKrUALhicASU8s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nzYHk80pzuFPWjnO6Lp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aj3Ou974qN2CKlfj6tQ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iOj4kQ4Jh5yU7J4lQxL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TU8lRs0XAg1hsiCIWso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zZ7Iqy5kE3Cd2O8SDU6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_sVah_TQwoflIeQZTVW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KrLxk8sm9YOfDl.O8iN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bK2vExFjkZZ1ARWtdmo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bBORWnuB3rpUYW.gLCL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S6e2XZG9sWN2jPjR.AL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2ysRUd6nDDJb3LUx67.R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Q3txDWzQh.LOlj9mF2t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ZSoEb008d8WRAqpTj3Oq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iX0SckQd7xbrPtF9XlHA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2pk9YFPc65I.oJ_LrRw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txBKDTa9spEkXPj4wusE_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cKZ75xi2JUFGiuMSxK5r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deXO9iJKZB4OSXdUHm8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Template PE bleu_vdef">
  <a:themeElements>
    <a:clrScheme name="1_Template PE bleu_vdef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fontScheme name="1_Template PE bleu_vdef">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Template PE bleu_vde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PE bleu_vde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PE bleu_vde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PE bleu_vde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PE bleu_vde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PE bleu_vde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PE bleu_vde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PE bleu_vde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PE bleu_vde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PE bleu_vde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PE bleu_vde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PE bleu_vde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 PE bleu_vdef 13">
        <a:dk1>
          <a:srgbClr val="7EA2D1"/>
        </a:dk1>
        <a:lt1>
          <a:srgbClr val="FFFFFF"/>
        </a:lt1>
        <a:dk2>
          <a:srgbClr val="7EA2D1"/>
        </a:dk2>
        <a:lt2>
          <a:srgbClr val="808080"/>
        </a:lt2>
        <a:accent1>
          <a:srgbClr val="BBE0E3"/>
        </a:accent1>
        <a:accent2>
          <a:srgbClr val="333399"/>
        </a:accent2>
        <a:accent3>
          <a:srgbClr val="FFFFFF"/>
        </a:accent3>
        <a:accent4>
          <a:srgbClr val="6B8AB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PE bleu_vdef 14">
        <a:dk1>
          <a:srgbClr val="7EA2D1"/>
        </a:dk1>
        <a:lt1>
          <a:srgbClr val="FFFFFF"/>
        </a:lt1>
        <a:dk2>
          <a:srgbClr val="7EA2D1"/>
        </a:dk2>
        <a:lt2>
          <a:srgbClr val="808080"/>
        </a:lt2>
        <a:accent1>
          <a:srgbClr val="7EA2D1"/>
        </a:accent1>
        <a:accent2>
          <a:srgbClr val="333399"/>
        </a:accent2>
        <a:accent3>
          <a:srgbClr val="FFFFFF"/>
        </a:accent3>
        <a:accent4>
          <a:srgbClr val="6B8AB2"/>
        </a:accent4>
        <a:accent5>
          <a:srgbClr val="C0CEE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PE bleu_vdef 15">
        <a:dk1>
          <a:srgbClr val="7EA2D1"/>
        </a:dk1>
        <a:lt1>
          <a:srgbClr val="FFFFFF"/>
        </a:lt1>
        <a:dk2>
          <a:srgbClr val="7EA2D1"/>
        </a:dk2>
        <a:lt2>
          <a:srgbClr val="808080"/>
        </a:lt2>
        <a:accent1>
          <a:srgbClr val="7EA2D1"/>
        </a:accent1>
        <a:accent2>
          <a:srgbClr val="007CBF"/>
        </a:accent2>
        <a:accent3>
          <a:srgbClr val="FFFFFF"/>
        </a:accent3>
        <a:accent4>
          <a:srgbClr val="6B8AB2"/>
        </a:accent4>
        <a:accent5>
          <a:srgbClr val="C0CEE5"/>
        </a:accent5>
        <a:accent6>
          <a:srgbClr val="0070AD"/>
        </a:accent6>
        <a:hlink>
          <a:srgbClr val="00597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15733</Words>
  <Application>Microsoft Office PowerPoint</Application>
  <PresentationFormat>Affichage à l'écran (4:3)</PresentationFormat>
  <Paragraphs>1427</Paragraphs>
  <Slides>51</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3</vt:i4>
      </vt:variant>
      <vt:variant>
        <vt:lpstr>Titres des diapositives</vt:lpstr>
      </vt:variant>
      <vt:variant>
        <vt:i4>51</vt:i4>
      </vt:variant>
    </vt:vector>
  </HeadingPairs>
  <TitlesOfParts>
    <vt:vector size="61" baseType="lpstr">
      <vt:lpstr>Arial</vt:lpstr>
      <vt:lpstr>Calibri</vt:lpstr>
      <vt:lpstr>Calibri Light</vt:lpstr>
      <vt:lpstr>EYInterstate Bold</vt:lpstr>
      <vt:lpstr>EYInterstate Light</vt:lpstr>
      <vt:lpstr>Wingdings 2</vt:lpstr>
      <vt:lpstr>2_Template PE bleu_vdef</vt:lpstr>
      <vt:lpstr>Diapositive think-cell</vt:lpstr>
      <vt:lpstr>Objet d’environnement du Gestionnaire de liaisons</vt:lpstr>
      <vt:lpstr>Document</vt:lpstr>
      <vt:lpstr>Présentation PowerPoint</vt:lpstr>
      <vt:lpstr>Introduction</vt:lpstr>
      <vt:lpstr>Sommaire général</vt:lpstr>
      <vt:lpstr>Présentation PowerPoint</vt:lpstr>
      <vt:lpstr>Présentation PowerPoint</vt:lpstr>
      <vt:lpstr>Formations courtes </vt:lpstr>
      <vt:lpstr>La prestation spécifique d’orientation professionnelle (PSOP) </vt:lpstr>
      <vt:lpstr>Prestations d’analyse de capacité</vt:lpstr>
      <vt:lpstr>Prestations d’appuis spécifiques</vt:lpstr>
      <vt:lpstr>Conseil et accompagnement à la création ou la reprise d’entreprise </vt:lpstr>
      <vt:lpstr>Aide au défraiement des stagiaires handicapés en formation courte</vt:lpstr>
      <vt:lpstr>Aide à la formation des personnes handicapées dans le cadre du parcours vers l’emploi </vt:lpstr>
      <vt:lpstr> Aide à l’accueil, à l’intégration et à l’évolution professionnelle des personnes handicapées</vt:lpstr>
      <vt:lpstr> Aide à l’embauche en contrat d’apprentissage d’une personne handicapée </vt:lpstr>
      <vt:lpstr> Aide à l’embauche en contrat de professionnalisation d’une personne handicapée </vt:lpstr>
      <vt:lpstr>Aide au parcours vers l’emploi des personnes handicapées </vt:lpstr>
      <vt:lpstr> Aide à la création d’entreprise par des personnes handicapées </vt:lpstr>
      <vt:lpstr>Liste des délégations régionales de l’AGEFIPH</vt:lpstr>
      <vt:lpstr>Liste des délégations régionales de l’AGEFIPH</vt:lpstr>
      <vt:lpstr>Présentation PowerPoint</vt:lpstr>
      <vt:lpstr>Introduction – Rappel des modalités d’accès aux aides et prestations </vt:lpstr>
      <vt:lpstr>Bénéficiaires des aides du FIPHFP</vt:lpstr>
      <vt:lpstr>Pièces justificatives à produire</vt:lpstr>
      <vt:lpstr>Sommaire des aides et des prestations du FIPHFP</vt:lpstr>
      <vt:lpstr>Aides financières pour l’apprenti</vt:lpstr>
      <vt:lpstr>Indemnité d’apprentissage</vt:lpstr>
      <vt:lpstr>Prime d’insertion (apprentissage)</vt:lpstr>
      <vt:lpstr>Bilan de compétences et bilan professionnel</vt:lpstr>
      <vt:lpstr>Formation destinée à compenser le handicap</vt:lpstr>
      <vt:lpstr>Frais et surcoûts liés aux actions de formation (1/2)</vt:lpstr>
      <vt:lpstr>Frais et surcoûts liés aux actions de formation (2/2)</vt:lpstr>
      <vt:lpstr>Prothèses auditives</vt:lpstr>
      <vt:lpstr>Autres prothèses ou orthèses</vt:lpstr>
      <vt:lpstr>Fauteuil roulant</vt:lpstr>
      <vt:lpstr>Aide au déménagement</vt:lpstr>
      <vt:lpstr>Transport adapté domicile – travail (1/2) </vt:lpstr>
      <vt:lpstr>Transport adapté domicile – travail (2/2)</vt:lpstr>
      <vt:lpstr>Transport adapté dans le cadre des activités professionnelles (1/2)</vt:lpstr>
      <vt:lpstr>Transport adapté dans le cadre des activités professionnelles (2/2)</vt:lpstr>
      <vt:lpstr>Aménagement du véhicule personnel</vt:lpstr>
      <vt:lpstr>Tutorat (1/2)</vt:lpstr>
      <vt:lpstr>Tutorat (2/2)</vt:lpstr>
      <vt:lpstr>Accompagnement socio - pédagogique</vt:lpstr>
      <vt:lpstr>Prime d’insertion (CUI-CAE-PEC, Emploi d’avenir)</vt:lpstr>
      <vt:lpstr>Etude ergonomique de poste et analyse de la situation de travail</vt:lpstr>
      <vt:lpstr>Aménagement de l’environnement de travail</vt:lpstr>
      <vt:lpstr>Auxiliaire dans le cadre des actes quotidiens dans la vie professionnelle </vt:lpstr>
      <vt:lpstr>Interprète en langue des signes, codeur, transcripteur, visio-interprétation en LSF</vt:lpstr>
      <vt:lpstr>Dispositif d’accompagnement pour l’emploi des personnes en situation de handicap (1/2)</vt:lpstr>
      <vt:lpstr>Dispositif d’accompagnement pour l’emploi des personnes en situation de handicap (2/2)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Fryda</dc:creator>
  <cp:lastModifiedBy>NICOLE BREJOU</cp:lastModifiedBy>
  <cp:revision>27</cp:revision>
  <dcterms:created xsi:type="dcterms:W3CDTF">2020-06-19T14:21:37Z</dcterms:created>
  <dcterms:modified xsi:type="dcterms:W3CDTF">2020-08-31T13:47:32Z</dcterms:modified>
</cp:coreProperties>
</file>